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1" r:id="rId1"/>
    <p:sldMasterId id="2147483813" r:id="rId2"/>
  </p:sldMasterIdLst>
  <p:notesMasterIdLst>
    <p:notesMasterId r:id="rId44"/>
  </p:notesMasterIdLst>
  <p:handoutMasterIdLst>
    <p:handoutMasterId r:id="rId45"/>
  </p:handoutMasterIdLst>
  <p:sldIdLst>
    <p:sldId id="256" r:id="rId3"/>
    <p:sldId id="258" r:id="rId4"/>
    <p:sldId id="259" r:id="rId5"/>
    <p:sldId id="260" r:id="rId6"/>
    <p:sldId id="280" r:id="rId7"/>
    <p:sldId id="281" r:id="rId8"/>
    <p:sldId id="261" r:id="rId9"/>
    <p:sldId id="262" r:id="rId10"/>
    <p:sldId id="300" r:id="rId11"/>
    <p:sldId id="263" r:id="rId12"/>
    <p:sldId id="299" r:id="rId13"/>
    <p:sldId id="264" r:id="rId14"/>
    <p:sldId id="284" r:id="rId15"/>
    <p:sldId id="289" r:id="rId16"/>
    <p:sldId id="283" r:id="rId17"/>
    <p:sldId id="290" r:id="rId18"/>
    <p:sldId id="266" r:id="rId19"/>
    <p:sldId id="291" r:id="rId20"/>
    <p:sldId id="267" r:id="rId21"/>
    <p:sldId id="288" r:id="rId22"/>
    <p:sldId id="268" r:id="rId23"/>
    <p:sldId id="279" r:id="rId24"/>
    <p:sldId id="269" r:id="rId25"/>
    <p:sldId id="292" r:id="rId26"/>
    <p:sldId id="270" r:id="rId27"/>
    <p:sldId id="286" r:id="rId28"/>
    <p:sldId id="287" r:id="rId29"/>
    <p:sldId id="271" r:id="rId30"/>
    <p:sldId id="272" r:id="rId31"/>
    <p:sldId id="273" r:id="rId32"/>
    <p:sldId id="295" r:id="rId33"/>
    <p:sldId id="274" r:id="rId34"/>
    <p:sldId id="294" r:id="rId35"/>
    <p:sldId id="275" r:id="rId36"/>
    <p:sldId id="293" r:id="rId37"/>
    <p:sldId id="277" r:id="rId38"/>
    <p:sldId id="296" r:id="rId39"/>
    <p:sldId id="276" r:id="rId40"/>
    <p:sldId id="297" r:id="rId41"/>
    <p:sldId id="278" r:id="rId42"/>
    <p:sldId id="298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7" autoAdjust="0"/>
    <p:restoredTop sz="86423" autoAdjust="0"/>
  </p:normalViewPr>
  <p:slideViewPr>
    <p:cSldViewPr>
      <p:cViewPr varScale="1">
        <p:scale>
          <a:sx n="73" d="100"/>
          <a:sy n="73" d="100"/>
        </p:scale>
        <p:origin x="-75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990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9D7E84-8B17-48C3-A5DF-F2D81A24D48E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E55904-C3EF-40B9-9198-4AF09A1B3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339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194B83E-3788-4DD2-9069-B7C2C91CD3E9}" type="datetimeFigureOut">
              <a:rPr lang="en-US"/>
              <a:pPr>
                <a:defRPr/>
              </a:pPr>
              <a:t>9/7/2014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18B60BA-EEBF-489D-8D16-B519E259F6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8000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3707749-D971-414D-A5DD-D9739BF57B54}" type="slidenum">
              <a:rPr lang="en-US" smtClean="0"/>
              <a:pPr eaLnBrk="1" hangingPunct="1"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133D0A-98F2-427D-86EA-C84B7DFF2045}" type="slidenum">
              <a:rPr lang="en-US" smtClean="0"/>
              <a:pPr eaLnBrk="1" hangingPunct="1"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D5F65DC-41BB-46E1-B922-D4A539453ABC}" type="slidenum">
              <a:rPr lang="en-US" smtClean="0"/>
              <a:pPr eaLnBrk="1" hangingPunct="1"/>
              <a:t>38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37083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48070-6A81-47D0-9810-1540B9FEFF61}" type="datetime1">
              <a:rPr lang="en-US" smtClean="0"/>
              <a:pPr/>
              <a:t>9/7/2014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7780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354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460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27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413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182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51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0743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85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E8F80-9516-44E3-A25F-EB0546B06FAB}" type="datetimeFigureOut">
              <a:rPr lang="en-US" smtClean="0"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D7BE4-93EC-4F8F-8895-788F32C6D1A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049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4496"/>
            <a:ext cx="80010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0675" y="21336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9/7/2014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2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  <p:sldLayoutId id="2147483822" r:id="rId10"/>
    <p:sldLayoutId id="2147483823" r:id="rId11"/>
    <p:sldLayoutId id="214748382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/>
          <p:cNvSpPr>
            <a:spLocks noGrp="1"/>
          </p:cNvSpPr>
          <p:nvPr>
            <p:ph type="ctrTitle" idx="4294967295"/>
          </p:nvPr>
        </p:nvSpPr>
        <p:spPr>
          <a:xfrm>
            <a:off x="1828800" y="1981200"/>
            <a:ext cx="6629400" cy="1470025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dirty="0" smtClean="0"/>
              <a:t>Portraying the Earth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2743200" y="3276600"/>
            <a:ext cx="5334000" cy="1754188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Chapter 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 idx="4294967295"/>
          </p:nvPr>
        </p:nvSpPr>
        <p:spPr>
          <a:xfrm>
            <a:off x="1066800" y="76200"/>
            <a:ext cx="69342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Globes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219200"/>
            <a:ext cx="8153400" cy="49117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b="1" dirty="0" smtClean="0"/>
              <a:t>Best substitute </a:t>
            </a:r>
            <a:r>
              <a:rPr lang="en-US" dirty="0" smtClean="0"/>
              <a:t>for depicting the earth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The only thing changed in depicting the earth onto a globe is the </a:t>
            </a:r>
            <a:r>
              <a:rPr lang="en-US" b="1" dirty="0" smtClean="0"/>
              <a:t>size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Shows comparative </a:t>
            </a:r>
            <a:r>
              <a:rPr lang="en-US" b="1" dirty="0" smtClean="0"/>
              <a:t>distances, sizes, and accurate directions.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dirty="0" smtClean="0"/>
              <a:t>Represents without distortion</a:t>
            </a:r>
            <a:r>
              <a:rPr lang="en-US" dirty="0" smtClean="0"/>
              <a:t>, the spatial relationships of features of the earth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dirty="0" smtClean="0"/>
              <a:t>Problem, because the globe will be set a very small scale </a:t>
            </a:r>
            <a:r>
              <a:rPr lang="en-US" dirty="0" smtClean="0"/>
              <a:t>(detail is lost)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giss.nasa.gov/tools/gprojector/help/projections/azimuthalequidistant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00200"/>
            <a:ext cx="8096863" cy="434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429001" y="609600"/>
            <a:ext cx="259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Globes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6588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 idx="4294967295"/>
          </p:nvPr>
        </p:nvSpPr>
        <p:spPr>
          <a:xfrm>
            <a:off x="1066800" y="228600"/>
            <a:ext cx="69342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Map Projections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idx="4294967295"/>
          </p:nvPr>
        </p:nvSpPr>
        <p:spPr>
          <a:xfrm>
            <a:off x="838200" y="1371600"/>
            <a:ext cx="6858000" cy="4800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A system whereby the </a:t>
            </a:r>
            <a:r>
              <a:rPr lang="en-US" b="1" dirty="0" smtClean="0"/>
              <a:t>spherical surface of the earth is transformed to display on a flat surface</a:t>
            </a:r>
            <a:r>
              <a:rPr lang="en-US" dirty="0" smtClean="0"/>
              <a:t>.</a:t>
            </a:r>
          </a:p>
          <a:p>
            <a:pPr marL="0" indent="0" eaLnBrk="1" hangingPunct="1">
              <a:buNone/>
              <a:defRPr/>
            </a:pPr>
            <a:endParaRPr lang="en-US" dirty="0" smtClean="0"/>
          </a:p>
          <a:p>
            <a:pPr eaLnBrk="1" hangingPunct="1">
              <a:defRPr/>
            </a:pPr>
            <a:r>
              <a:rPr lang="en-US" b="1" dirty="0" smtClean="0"/>
              <a:t>Three basic projection styles </a:t>
            </a:r>
            <a:r>
              <a:rPr lang="en-US" dirty="0" smtClean="0"/>
              <a:t>for the earth</a:t>
            </a:r>
          </a:p>
          <a:p>
            <a:pPr lvl="1" eaLnBrk="1" hangingPunct="1">
              <a:defRPr/>
            </a:pPr>
            <a:r>
              <a:rPr lang="en-US" sz="2400" b="1" dirty="0" smtClean="0"/>
              <a:t>Cylinder</a:t>
            </a:r>
          </a:p>
          <a:p>
            <a:pPr lvl="1" eaLnBrk="1" hangingPunct="1">
              <a:defRPr/>
            </a:pPr>
            <a:r>
              <a:rPr lang="en-US" sz="2400" b="1" dirty="0" smtClean="0"/>
              <a:t>Cone</a:t>
            </a:r>
          </a:p>
          <a:p>
            <a:pPr lvl="1" eaLnBrk="1" hangingPunct="1">
              <a:defRPr/>
            </a:pPr>
            <a:r>
              <a:rPr lang="en-US" sz="2400" b="1" dirty="0" smtClean="0"/>
              <a:t>Flat or Planar or Tangent</a:t>
            </a:r>
          </a:p>
          <a:p>
            <a:pPr marL="320040" lvl="1" indent="0" eaLnBrk="1" hangingPunct="1">
              <a:buNone/>
              <a:defRPr/>
            </a:pPr>
            <a:endParaRPr lang="en-US" sz="2400" dirty="0" smtClean="0"/>
          </a:p>
          <a:p>
            <a:pPr eaLnBrk="1" hangingPunct="1">
              <a:defRPr/>
            </a:pPr>
            <a:r>
              <a:rPr lang="en-US" dirty="0" smtClean="0"/>
              <a:t>Using a </a:t>
            </a:r>
            <a:r>
              <a:rPr lang="en-US" u="sng" dirty="0" smtClean="0"/>
              <a:t>globe inside the Earth with each style, the lines or features are transferred to the paper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033" y="1875396"/>
            <a:ext cx="7198804" cy="3763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941096" y="380999"/>
            <a:ext cx="6934200" cy="1023257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mtClean="0"/>
              <a:t>Map Projections</a:t>
            </a:r>
            <a:endParaRPr lang="en-US" dirty="0" smtClean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230" y="838200"/>
            <a:ext cx="745554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3405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838200" y="1371600"/>
            <a:ext cx="7162800" cy="4724400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b="1" dirty="0" smtClean="0"/>
              <a:t>Equivalence Projection </a:t>
            </a:r>
            <a:r>
              <a:rPr lang="en-US" dirty="0" smtClean="0"/>
              <a:t>– </a:t>
            </a:r>
            <a:r>
              <a:rPr lang="en-US" b="1" dirty="0" smtClean="0"/>
              <a:t>equal area projection</a:t>
            </a:r>
          </a:p>
          <a:p>
            <a:pPr marL="0" indent="0" eaLnBrk="1" hangingPunct="1">
              <a:buNone/>
              <a:defRPr/>
            </a:pPr>
            <a:endParaRPr lang="en-US" sz="2000" dirty="0" smtClean="0"/>
          </a:p>
          <a:p>
            <a:pPr lvl="1" eaLnBrk="1" hangingPunct="1">
              <a:defRPr/>
            </a:pPr>
            <a:r>
              <a:rPr lang="en-US" sz="2400" dirty="0" smtClean="0"/>
              <a:t>The </a:t>
            </a:r>
            <a:r>
              <a:rPr lang="en-US" sz="2400" b="1" dirty="0" smtClean="0"/>
              <a:t>size ratio of any area on the map to the corresponding area on the ground </a:t>
            </a:r>
            <a:r>
              <a:rPr lang="en-US" sz="2400" dirty="0" smtClean="0"/>
              <a:t>is the same all over the map</a:t>
            </a:r>
          </a:p>
          <a:p>
            <a:pPr marL="320040" lvl="1" indent="0" eaLnBrk="1" hangingPunct="1">
              <a:buNone/>
              <a:defRPr/>
            </a:pPr>
            <a:endParaRPr lang="en-US" sz="2000" dirty="0" smtClean="0"/>
          </a:p>
          <a:p>
            <a:pPr lvl="1" eaLnBrk="1" hangingPunct="1">
              <a:defRPr/>
            </a:pPr>
            <a:r>
              <a:rPr lang="en-US" sz="2400" b="1" dirty="0" smtClean="0"/>
              <a:t>Desirable because misleading impressions are avoided.</a:t>
            </a:r>
          </a:p>
          <a:p>
            <a:pPr marL="320040" lvl="1" indent="0" eaLnBrk="1" hangingPunct="1">
              <a:buNone/>
              <a:defRPr/>
            </a:pPr>
            <a:endParaRPr lang="en-US" sz="2000" dirty="0" smtClean="0"/>
          </a:p>
          <a:p>
            <a:pPr lvl="1" eaLnBrk="1" hangingPunct="1">
              <a:defRPr/>
            </a:pPr>
            <a:r>
              <a:rPr lang="en-US" sz="2400" b="1" dirty="0" smtClean="0"/>
              <a:t>Difficulty to achieve on small-scale maps</a:t>
            </a:r>
            <a:r>
              <a:rPr lang="en-US" sz="2400" dirty="0" smtClean="0"/>
              <a:t>, to maintain proper areal relationships</a:t>
            </a:r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81000" y="76200"/>
            <a:ext cx="8534400" cy="11430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Equivalence versus Conformity</a:t>
            </a:r>
            <a:endParaRPr lang="en-US" sz="4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605" y="1272283"/>
            <a:ext cx="8268789" cy="4797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990600" y="457199"/>
            <a:ext cx="7162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Equivalence </a:t>
            </a:r>
            <a:r>
              <a:rPr lang="en-US" sz="4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Projection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6027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 idx="4294967295"/>
          </p:nvPr>
        </p:nvSpPr>
        <p:spPr>
          <a:xfrm>
            <a:off x="152400" y="0"/>
            <a:ext cx="8839200" cy="11430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Equivalence versus Conformity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idx="4294967295"/>
          </p:nvPr>
        </p:nvSpPr>
        <p:spPr>
          <a:xfrm>
            <a:off x="685800" y="1219200"/>
            <a:ext cx="7467600" cy="472440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defRPr/>
            </a:pPr>
            <a:r>
              <a:rPr lang="en-US" sz="3000" b="1" u="sng" dirty="0" smtClean="0"/>
              <a:t>Conformal Projection – conformal  relations</a:t>
            </a:r>
          </a:p>
          <a:p>
            <a:pPr marL="0" indent="0" eaLnBrk="1" hangingPunct="1">
              <a:buNone/>
              <a:defRPr/>
            </a:pPr>
            <a:endParaRPr lang="en-US" sz="1500" dirty="0" smtClean="0"/>
          </a:p>
          <a:p>
            <a:pPr lvl="1" eaLnBrk="1" hangingPunct="1">
              <a:defRPr/>
            </a:pPr>
            <a:r>
              <a:rPr lang="en-US" sz="2600" dirty="0" smtClean="0"/>
              <a:t>Proper angular relationships are maintained so that the </a:t>
            </a:r>
            <a:r>
              <a:rPr lang="en-US" sz="2600" b="1" dirty="0" smtClean="0"/>
              <a:t>shape of something on the map is the same as its shape on the Earth</a:t>
            </a:r>
          </a:p>
          <a:p>
            <a:pPr marL="320040" lvl="1" indent="0" eaLnBrk="1" hangingPunct="1">
              <a:buNone/>
              <a:defRPr/>
            </a:pPr>
            <a:endParaRPr lang="en-US" sz="2600" b="1" dirty="0" smtClean="0"/>
          </a:p>
          <a:p>
            <a:pPr lvl="1" eaLnBrk="1" hangingPunct="1">
              <a:defRPr/>
            </a:pPr>
            <a:r>
              <a:rPr lang="en-US" sz="2600" b="1" dirty="0" smtClean="0"/>
              <a:t>Meridians and Parallels cross each other at right angles</a:t>
            </a:r>
            <a:r>
              <a:rPr lang="en-US" sz="2600" dirty="0" smtClean="0"/>
              <a:t>.</a:t>
            </a:r>
          </a:p>
          <a:p>
            <a:pPr marL="320040" lvl="1" indent="0" eaLnBrk="1" hangingPunct="1">
              <a:buNone/>
              <a:defRPr/>
            </a:pPr>
            <a:endParaRPr lang="en-US" sz="2600" dirty="0" smtClean="0"/>
          </a:p>
          <a:p>
            <a:pPr lvl="1" eaLnBrk="1" hangingPunct="1">
              <a:defRPr/>
            </a:pPr>
            <a:r>
              <a:rPr lang="en-US" sz="2600" dirty="0" smtClean="0"/>
              <a:t>Most notable projection is probably the </a:t>
            </a:r>
            <a:r>
              <a:rPr lang="en-US" sz="2600" b="1" i="1" dirty="0" smtClean="0"/>
              <a:t>Mercator</a:t>
            </a:r>
            <a:r>
              <a:rPr lang="en-US" sz="2600" b="1" dirty="0" smtClean="0"/>
              <a:t> projection</a:t>
            </a:r>
            <a:r>
              <a:rPr lang="en-US" sz="2600" dirty="0" smtClean="0"/>
              <a:t>.</a:t>
            </a:r>
          </a:p>
          <a:p>
            <a:pPr marL="320040" lvl="1" indent="0" eaLnBrk="1" hangingPunct="1">
              <a:buNone/>
              <a:defRPr/>
            </a:pPr>
            <a:endParaRPr lang="en-US" sz="2600" dirty="0" smtClean="0"/>
          </a:p>
          <a:p>
            <a:pPr lvl="1" eaLnBrk="1" hangingPunct="1">
              <a:defRPr/>
            </a:pPr>
            <a:r>
              <a:rPr lang="en-US" sz="2600" dirty="0" smtClean="0"/>
              <a:t>A </a:t>
            </a:r>
            <a:r>
              <a:rPr lang="en-US" sz="2600" b="1" i="1" dirty="0" smtClean="0"/>
              <a:t>Robinson</a:t>
            </a:r>
            <a:r>
              <a:rPr lang="en-US" sz="2600" b="1" dirty="0" smtClean="0"/>
              <a:t> projection </a:t>
            </a:r>
            <a:r>
              <a:rPr lang="en-US" sz="2600" dirty="0" smtClean="0"/>
              <a:t>is a compromise between a equivalence and conformality.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5" descr="data:image/jpeg;base64,/9j/4AAQSkZJRgABAQAAAQABAAD/2wCEAAkGBxQTERUUEhQWFBUVEyAXGBgYGR0bFxcXFB8WHBUZFx8aHygiGRomGxQaITIhJSktLi4uFx8zODMsNygtMC4BCgoKDg0OGxAQGywkICYsLTQsLCwtLCwsLDQsLS8sLCwsLCwsLCw0LDQsLCwsLCwsLCwsLCwsLCwsLCwsLCwsLP/AABEIAMUA/wMBIgACEQEDEQH/xAAbAAEAAgMBAQAAAAAAAAAAAAAABAUCAwYBB//EAEMQAAIBAgQCBgUKBQMDBQAAAAECEQADBBIhMQVBEyIyUWFxBkKBscIjM1JicpGhwdHSFFOCkqJz4fAVJEMHFkSy4v/EABkBAQADAQEAAAAAAAAAAAAAAAABAgMFBP/EACcRAAICAQIFBQEBAQAAAAAAAAABAhEDEiETFDEycQQiM0FhUYFC/9oADAMBAAIRAxEAPwD7jSlKAUpSgFKUoBSq3i3HrGGKrdch3EqiI9y4wG5CW1ZionUxAmt3CuKWsTbFyw4dCSJ1BDDtKykAow5qQCKAmUpWrF4lLaNcuMERFLMx0Cqokk+AAoDbSonC+IpiLYu2s2RtsyPbJjnluKrR4xrUugFKUoBSo3EMdbsp0l1sqBlWdTq7BVGnezAe2seK8StYe01682S2pALQTq7BVEKCSSzAaDnQEulU+A9KMLeuC0lwi4wJVHR7bPl1bILirngamJirigFKj43GJaUNcMAuqTBPWuMFQaA7swE1IoBSlQr/ABWygeXHydxbbxLFXu5AisFkgnpFPkwO1ATaUpQClKUApSlAKUpQClKUApSlAKUpQClKUBy3BSBxXHh46Rrdg253NgKw6vgLvSTHMjwqDx3iFo3DZwzm0bvEUsYu7blTmNovCuNA5CW7ZYGRnjQxXT8V4Hh8TlN+ylwpORiOss75WGonnB1rxeA4YYf+GFi10H8rIMm8zEbzrO860BwnpBdu4d8RhbGJv5AcG6u1xrl2y2IxPRuod5YqyKDlYnnyMVh6WYQ27fFMML19rQ4WMQA9647LcnEBoZmLZGFtZScp101Nd5hvR7DW7ZtpYtqhcXCI7ToQUZidSwKrBPcK34nhdm4XL20Y3LXROSJz2+scjd6y7aeJoDkcFgOmxNzC3MRiUtYfCWWtqmIuI7G+bxe67hg9yCgUAkqI21FQ/RjEXcZfw/TX7xVcIz/J3DbW81rEPbt3W6MicyKCR2Tm2iK7Pino/hsRl6ewlzKpVSw1CndZ+iY1XY1Ks8PtIwdLaqy2xaBAAi2DIQRss8qA+bsl44VMT/F4kXW4qbAi62RbL4u5YKC2eo0ISQzKSDEGFAEniF84e7icIL2LdGuYYWkW6Wvs94XjctpdvNNtWWxJOYEdaDJru/8ApVnIE6JMgu9KFjQXM5uZx9bOc099a8dwLD3s/S2UfpMuYkanopNvXeVLGDyk0B80xl66ox+HfpAltsE627uIOIa21y/DddiSJCKcskDcb12X/qdP/Tnyxm6fDxO0/wATh4mOU1aWPRnCIpVcPaUNlzAKOt0bG4hb6RDktJ1k1PxmES6mS6odSQcrCRKEMp8wyg+ygOdxPCcXfvWLmJawiYa4byrZzs73MjooLMAFUC4SRBnTauZ4Sbv/AE/hzNicRm4hdtW791rrFgvR3nC2pMWWZlVMygEzvmINfTiKg3OC4dsP/DNZtmwFCi0VBQBdVAHKCAR3QKA4Xi+JuYa9ew1q/ea2lzA3AXus9y2cRieju287EuUZEBysT2jyMVFvYnGXVxOJRmS5axV1EdsZ0eHtCxcKIl2yRkKlQMxaWOeQR1Y6zifoqpt27OFS1ZtHE2794wc7Gw9u4sR2mPRhZY6Dv2qxxHozhLl7pnw9prpIYsVElk7DNyZhAgnUQKA5q4pxDY+9exl7CnC3siFLhW3YRLdp87pIW7mLk9cEEQBFVdy2bLcSu2rt0M3FMKs9K5GW6cAXgEwJFxl+zC7ACu7x3o7hb10Xbti29wR1mUEnIZTN9KDqJmKyu8Bw7XHuNZQvcyl2jtm0VNstyJUosHfqigOJx9x2wePx5xV63fw12/0ardZbVv8AhWYWrbWpyPnCqSWBJ6XQjSM8Xau3m4rcbEYm2cOEaylu6yLacYWzcJhSM4LnVWld9NTXYYj0awj3unfD2mu5gxcqJLJ2GbkzCBBOogVLPDrXyvUX5f53T5zqhOt39QBfIUB8741i756TENcvXLdvD27jNhcQEuYM9GLjtdsEhLwPb60ypiO/6VYuhlVgZDKCDtIIkVV4z0Xwd1la5h7TlVCCV3VOyrDZlHIGRVxQClKUApSlAKUpQClKi8TuFbTFTB0g6aSR36VKVuiG6Vkqlcq3EL2nyran6Kdx+p4UPEL0gdK2x9VOUfU8a25eR5ubx/p1VK5UcQvSR0rbD1U5z9TwovEL2vyraH6Kdw+p405eQ5vH+nVUrlU4he/mtufVTkT9Ssf+pXsk9K05Z7Kd32KcvIc3j/TrKVyr8QvfzW3HqpzI+pRuIXtPlW1P0U7j9Twpy8hzeP8ATqqVyp4hekDpW2Pqpyj6njQcQvSR0rbD1U5z9Twpy8hzeP8ATqqVX8Evs6MXYsQ8SQBpCnkB31YVjJU6PRGSkrQpSlQWFKpuM4q4twBHKjLOgU6yfpA91Vx4hekfKtsfVTlH1PGtY4ZSVo88/UwjLSzqqVyrcQvafKtqfop3H6nhR+IXv5rbj1U5kfUq3LyK83j/AE6qlcq/EL0H5Vtvop+yvRj7381v7U/ZUcCQ5vH+nU0rlbfELxAPStt9FP2UTiF6PnW3PqpyJ+pU8vIc3j/TqqVyq8QvSflW/tT9lBxC9JHStsPVTnP1PCnLyHN4/wBOqpXKniF6R8q2x9VOUfU8aNxC9p8q2/0U/ZTl5Dm8f6dVSuVfiF7+a249VOZH1K8u8QvBSelbQH1U/ZTl5Dm8f6dXSvBXtYHqFQ+L/Mt7PeKmVD4v8y3s94q0O5eSs+1+DmH3Xz/Jq9PaHkfhrx918/yavT2h5H4a6JxDwdo+Q+Kibt5/ktB2j5D4qJu3n+S0B7a29p95rD/x/wBH5Vna29p95rD/AMf9H5VJJnd29o94o+6+f5Gl3b2j3ij7r5/kagg8PaHkfhoO0fIfFQ9oeR+Gg7R8h8VPoF/6P/Nt/qfClWlVfo/823+p8KVaVz8vezsYfjXgUpSqGpQce+dH2B72qrPaHkfhq04986PsD3tVWe0PI/DXvxdqOT6j5GH3Xz/I17c29o94rx918/yNe3NvaPeK1MBc7J8jWQrG52T5GsqgGFnsjyHupb29p95pZ7K/ZHupb29p95owF3Pn+QoO0fIfFRdz5/kKDtHyHxUB6e0PI+9aPy8/1oe0PI+9aPy8/wBaA8ube0e8Uvdlvsn3Uube0e8Uvdlvsn3VKB2Qr2vBXtcs7oqHxf5lvZ7xUyofF/mW9nvFWh3IrPtfg5h918/yavT2h5H4aPuvn+TVA4tddcuSI9bWDG4jwldfDzFdCUlFWzjRi5Okbv4ibwtghZ0LQT2ZzARpIzAkkiAedZ2MPeuibZCozfON2sogaLqJ0Osxp46UOCksQ7AKTl3JEdXmRvosT3iuz4RiJBRozIBJGzTzjkZBkV455J7tdD1OEY0vsrSrJcKMNN1Mgk958tvaedYPcAQSQJWBJ3Mcqk4+9mxBAMhLYB7gzGY+4Daq+9gg2W5rItx5iDHlufvHdXowuTgmYzUdX8M8fj0twDJLEQAJJ1G0VvxF0LBYwM3vDV5i7sQBqWYAD2zJ8NKxROlORMrMBLHXKDEaxqCZ08qtKelO2VjG62Nx7Q8j8NeDtHyHxVqK9EwVs0L1QxUgEsRAmI30mscJfzltIgAbzzapjNSWxEoNHTej/wA23+p8KVaVV+j/AM23+p8KVaV4cvezq4fjXgUpSqGpQce+dH2B72qrPaHkfhq04986PsD3tVWe0PI/DXvxdqOT6j5GH3Xz/I1px9/Kugk7+SqQWY+ArDieIKKCokz4aaETBOsTVXiLj5vXG3WOUbgKxX2cu86eDJOlS6kYseppvoXDKDaXIXZ7hIWeoPPKfVEgeMb1LTgrFw9x5C9lVJAnkT46n7h5VB4aSjByuYRDayeoAFYS3OCTvv3101twwDAyCJB7wdRXim5pU/s32vY5422S4UIUA6iM39R606THPc7b1kHAUkmACZJ8zW3iD/8AckTtZGnmza/h+FQsXhs6RIEOTqAREkHcdxNevE3w7MMiWvc3W7ynMQZG+mukeFRsHxFblxgoMBVOaIBmSPfUnCplBBMnST36DXwp0nXIAnQTrtv+taO9im255evhSuYxMjXTuPPwU1tfl5/rWi6hY5UTOVXUAgFQ0CQeWgYeMEd9bDaKEW2IJWDoZ0OaAZ1G1RrWrSTo9tmVzb2j3il7st9k+6tV7EAHLBmRy03H/O6tt7st9k+6rplGmjshXteCva5h3BUHjXzD+Q94qdULjHzLez3irR7kVn2s5jBYi3lIvZekLQsK2fs7jchd9dvbU63wy06h7bEHdbisWOsg9qRzP/BUDogGBA1J1PPZufd4VM4RbKs6hoB64WPWM5yPDs6d58a1zYnFarObDIm6KXiOAyXclrOx0klteuequuhXvB3n7suE4jI3SAE9V7ajKxiTb6MMROwTUzV1xu6LSC66l8rqBlUlgzHKsxMrmYTppvyqiw5xZd2udDLHULm3AWD/AG6ewVGJatq2LzlSski7DM7RrqxykHqyPIAAD8dajuVfLn7OihddWIJkgCZ0AA72nury4t1rZDhAGaDBMgM0H2CdfAVDFwoRNvPoOsRrOmTXQKkkgGNu+tcrpaYkYo29TOnscHmDdMkNIVSYXLtqesSdJ18Nec3BYNbYMakmZ568u+q2zjyy9bNAAkqVKxJ1L89ABpB3rRgeMNeAfDWnaySYYPbIbfVZaV2HhqPGvG231NNLOhZQRBEjuNQMfibAgPBMgQurDX6uoE1rx+MNqC7MJHUEbtKiXK9UDrAann31U4Nc2YkQsnKJkFczR7NNK0xY9TKSelWdT6PspR8qkKLkCZkgKmvW1Htq0qr9Hh8m3+p8KVaVE1Umj24ncExSlKqaHOekd0LdEn1Bp7W/5O1aEwRKC4H9WYKkezXUbbkezlW70mE3BrHUnaTu2oqssYi7CppbRUgCAS8aSw9Xv0P6V6UsmlaWc7Lp1yskXuG3ipMp9gEkMBGhJC7+zWNedVmJwFzMXFno0Ckyzg7EE5tTMwSBMTrJ0roeE443VYOALiNDAbEeqyz6pH4gjlWXFcM1xMqx2gSDzA5Vhqk5e4lPSqRzNu5kBMBUJAgEkHpAcjLOqnq6r3EERBq84LiMtps7aLdZV78uhVfHeB4AVXpwotaLW9GV2kanNl2EAxMzvWVtJhg2h60QIzEBc3fOXStlDWtN9GVlJLf+mvDEZ7hnW4+aIhhmEgNqRMePKe+tjuQAFGZmfKomNSTqfACT7Kwbq283PJ3anTQTUTDXmbVQXZkIkD5s3M2XnpmDefVFbSfDjSM4x1ytkq3cZR1itxm1UWwZIgdkbNHgdNJ01ravDrih2ZRDCYBJadfog5oJFWPBWlOtlzjuAgCABHMbc4P4VMOKWYBzGJIXWBsZjby30MV5HmnVGulJ7Ij8IwItJEEE7yQWHeCw7XWLH+rlW67gLbTmRSTuY1853nXetq3lImRHOdIjcGdj5169wASTpWRO5AXgyADrOSAACSJEezXlvPZFaMVw9wrQyhcranfbTlHfr4DSt+P4gyOEUAEiZYEgiVBywRtmH31U37zsjh7hKMvcAOzqPATP3b16MfEe6fUpLT9ndCleCvaxOmKhcYHyLez3iptQuM/MvPh7xVody8lZ9r8HLPaEjQRPd4NWN7CqzLpBGoIiQQV+/ug8iaPklezv4dxocmYdnY931a6TVrc4qbW5HxvSF4ExoViX60kBSCdjt92tbcMVJYELmmYEbQuo8J09lZEJmnq6AHkPpVN/iENsC6gkICgZR66yPAQVPsFeaUnikklszdVONvqV14BcpKkjM3Z5Ek5Se8T7NpqZaxKXCCQstEgqCAFMDxHVAnlBGlaLISPV3Pd3msbBAByRLWoMH1YOeRt9HUxy1qPUY+sycM/+TwMRCJKBT2kYQ1tyCuYRo2p13kTNMQ5RFCZkNvtFSUDqM5AgQugA1jTlArBWBEtlMlZ0A5r9w8OWlbrgTTs7+Hc1Whgi4qxLK1LYjvj2um2t2GnNoFEAaZWbU7xH9XtqWLQzHqjYcvtVHtcDS63VjKskzrBf6I7+r3iNPKvbnDOhbrEGV6u0HLMiD5j796nHJRegiaUlqOn9HVi20afKfClWtVHo1HRvER0nL7KVb15svezoYfjXgUpSszUoOPH5UfYHvaqssMw15H4as+Pj5QaeoPe1VWTrctjy+zXQxdiOT6j5GbsM1tbgZ8o6pXMYgSQYP3VcC2pEgDzGn4iqC9ZUwCAQSQfIhqxxYOQaZyukk6tquXN3kRE7wawzYW5Whjmqoi8ZtXb7OjObS2mhGUq3SaKcxUg5SCSupJ6s6c/bOBdQqrfYKJ0yoSZMjUjlJ/DurGzIDEdZMpaMhlYHWEgRpO3KrFVB2ArXHGKWxGSUv8IdpWVAQxYwYB5kxGx/Dx5Vrx9h4UIAiyQmgEhTu4kg9ptSO7mTW5gsJnXSIBHIkCCY135Dwq1TGBiDJEOEEgT1grEMPKNQOY8ax9RL3Ua4k6tFPgsS5gk9cSRZaSoAAUwd5idBMTMGKsOJ8Ru2Lchc5OVVGUkSxCqTkkxLAn/hG6+SMtwLn0OddBCOwmd+y33Q1V9oGWykgeoCZygk6CdlOUafrWMYOb2LuSW7J3D7d64RcuCzrzXMSACYUhgNiAd5kGt2P+Si5kDkGAFhAMwMk75piIPhVZxLEBmzpoqhpAMZiI1Yd4MEaTpvB01Ynibm2DdOgugQFjMJ3I5jWfZ5VMcTtWQ5fw1rd6Vg2bRdNoHWZZVc3IREipt0jKduyfdXlxAANBuPeKXlGVtB2TXvhFRVHlnLU7O0Fe14K9rmnaFQ+L/Mt7PeKmVC4wPkW9nvFWh3LyVn2vwc0+6+f5NQ9oeR+GsHTVdTv3+BoU6w1Ox5/ZrpHFNeNYhLhXfo9PPrVnZvi4S4ggwFMQAkAqB9/wDyNBABJJIAUEknQdreo+BJfOxlRm6o5wANT56HyiqNLVZdP2smWtvafea1kTb1+h+VLaAA6nc8/E1qDLkjNrk2za7Vfb7KEi7t7R7xRvV8/wAmr0YZnEqrESNzGxExmIrFLDPBQMwB1OYAbHaTrvyqnEh/S2iX8DqCwkTofwIj3/jWKyCRMgKMoPq76DnyqQeH3JGnKNH747400/2rTdsMhOYMNBrPV589ufODVVPG/vcnTJIvPRhCLTAmT0hJPmFMDwEwKuKqvR0fJt/qfClWtePJ3M6uHsQpSlUNDnvSAfKjfsDYnvbuqrNsZhvsfWP1fGrX0gB6URHYHKebeNVRBzDUbHl9nxroYexHJ9R8jD2xK77957j40uWxHPccz3jxo4MrqN+7wPjS4DG43HLxHjWhibsIBOV5YCWyz3R1o5wCBv3+FbsVgEVS6FhJEAHq6wNu6BP31owpXpCbhXKiSfAsQF0110MVrTMQskaCAIOm/jvr3bQOVeNQfFdM9Dn7NzG3aGUTPZHM93nWNnDAssGOsQZmCoLNB12lR+NZ2Qco1Gw5f714gaNxueUczPPTSvTkjqi0YwlUrPcTdDEjKRmgwI2AEhSBIOcDY94rG2oJ56qNJPOfGsmBLsdBtG5IjWSZEmefgO6vFUhjqNhy+141TBBwjuXyyUnsY3sOrdUzBU8z3r41CxOAbqgN6+hBIaDplBAJiNI9tWBBzDUbHl9nxrdh75RpgNIjuj3+P4VbItrW7Kwk06srbmGuqsHPuILnacsDQQTv3agzyrfd0Rs2hCk6M0QOf+1WV7iQKstwQW6q7kMW2+zB7/ZVbjHyqSYkjLtqd45689POqYXLfVsWnTqjuRXteCva8R1xUPi/zLez3iplQ+L/ADLez3irQ7l5KT7X4OXILOqoJObXaFXUEnXWJGg76mnhBmelaY2yrl5e3l31qwdkG6pPLXSNSNp0mNTVzWmfJJSpM5sIquhR4zhlm3ah87ZjlPWaXkkkak8ifuqPbZRmI0UkREkABUVddzoBqeZrob1oMCGEg1WWuEEM3WhSZB3JHVkdwjKPDbQRFRiyJW31LSVqhgMDmhnyldSF0OpJgt7DtVqiwIGgGwGgFY2LIRcqiB+up3rOsZycnbLJUqQrG3bCgBRAGgA2FZUqoFRuJXilp2G4HmfYDue4VJqPj7JZCBuOsPErrHt29tSuu4N3o4ItsB9P4Uq1qq9HjNtv9T4Uq1rXJ3M9uH40KUpVDQoOPfOj7A97VWHtDyPw1ZekCA3RIB6g97VVG0uYaDY8vs10MXYjk+o+Rmb7r5/kaXNvaPeKwe0sroN+4dxpctLGw3HLxFaGBGxCOLhIWVZACZ7JTPAI5qc/4VNFQuJGFKoFzEbx2Rr1iBrFSbWHAAEAwNyBJ8aoqTdF5W0mzKz2R5D3V7b29p95rCzaXKOqNhyrFFQDULue7vNXdFTau58/yFeR1j5D3tWFu2CxAUMSdAAN4Gk7D21suYMr1mRQIHNdN9/aeU1RzgnTZbS+oPaHkfho/Lz/AFrJeHs0FUSIPaMTMREKdNOcVm3Cn06tvfv/APzVeNjvqOHI03Rp/UPeKxvpoT3Ka23+HsBORTqOzqQJEyI19k1ouIpVuqNjy125jkatGcZdGQ4tHbCva8Fe1zjtio+PWUIOoke8VIrRjex7R7xQiXRlM3DRmBVmUDUAct9j3a7VNFKVVyb6nPFKUqAKUpQClKUApSlAScBs32/hWpVRcBs32vhWpVWR7sfahSlKkuUHHvnR9ge9qqGujpEQas8gDyAYz3aCrfj3zo+wPe1Q+F5hcgCVPaJ8urGszpHdXr1OONNHMypPK7D8MukghkEciCeR8u+vLXCGZi1x2XRYCNKyJLSGXvA1q5pXleab+yVFL6OdxmCRel6zPca2UgiFAIInQagZjz8K21jxHBG3mZdQZM7Rm+lG/hPvolouQFBJBPPT1YnlAyzr9I6V6ccko2ZzTbo24HBF8udfk8ux9Y8hHdzq2s4dEEIqqPAAb+VMOrBQHOZo1PefuFbK8s5ubtmiVKkBWF60GEMJEg+0EEfiKzpVCRSlKAVS8XeXYadVD5mQJJ8NhV1VBjgc10sOtBX+kCV/+33k1v6dXMpkftOxFe14K9rM6grRjB1DudRtqdCO6t9KB7lVn+q/9jfpTP8AVf8Asb9KtMw7/CvZqKMeBEqs/wBV/wCxv0pn+q/9jfpVrNcvimxf8Q4TObRxFsqRlhbdsWOlUHeHa43st3NtKUOBEs8/1X/sb9KZ/qv/AGN+lV9jiGOKgtaRdOsAjkjWyGiWBJUNdMAHNkEeOF7iONL5VtwAEJPRkEmbGZe0wAIe53lcvhJUOBEs8/1X/sb9KZ/qv/Y36VhwrFYh3+VVVQLvkKsx6vIscsHMOcwCKt8wpQ4ESrz/AFX/ALG/Smf6r/2N+lWmak0ocCJG4fs2hEtzBHJe/wAqlUpUmqVKhSlKElNxnCu1wFELDLGhXeT3kd9aMDhbilibTagc15TPreNdBSrvI3HSYP08XLUVmV/5bf4/uplf+W3+P7qy46LvR5rAJuIwIWYDTKkNO4AbN/SK5x8DiwxDnEPbRTaTLchnZCGs3mKsrGVuMjSdWtiVIg1nRPAiX7IxBBttBEerz/qpbtsAALbAAQOz+6oXB7eIGJLXRcytb60tKKwCQFAcq2ubVUQ7zOhrRxDDYvOnRtccC+x7QUBWNkqWywGUKLihCCOtJlgJUODEtsr/AMtv8f3Uyv8Ay2/x/dVDwyzj1RAwY/8AcKzlrkPlPRZxqXlATcJ6wkgZQq9WpfE7OL6W4bWcqpDJ1hlbpwttlMmfkirXdfpqBtShwIlnlf8Alt/j+6mV/wCW3+P7qqLVzHhVlesoIAGoZsoyhySOrmHb13O+9beI2cWb7dGX6NrtpgQwAVbRt9Io1kB8xnTa23eJUODEssr/AMtv8f3Uyv8Ay2/x/dVbhsTjyvXRFOViYE9b5GFEkTq12O/IBPM+XsRjWfKFITqnNlUN1XsFtMzdpGvTz6uwMSocGJZ5X/lt/j+6oHEsA7glbbZspEErDDl624/M1v4XexbXF6YBUysW6oBLxZyr2jChmuieeQebXdTF6XaDwRZ4K9pShsKUpQFKnAAHzZl7Ux0YjVi2aCfnZMZ+7lXl/gBObJfuKXIJbc9WYAiI3kjYkAxvN3SgKbAcEa2bfyzMtsaKZiRoN2PIbd5PLQah6Oxly3SmWOwMoYDLqwDdZjGpO+mmgq+pQHP2vRxh/wDJu6LCgFgBoF2za6CP0OtT+H8MNtnLXWuBo0YkhYEdWWMT+Q3OpsaUBz//ALYXMhDxkyx1RPUCAGe8dGMp9XM++bTdh/R9UVlzFiyMmdlGYLcd3aSImSwGv0fE1dUoCkX0eGV1zAZ8mqplI6Ihhz11GmmggchWtPRoggrfuL185jTNqxIMEblyav6UBG4dhjbtKhcuVEZm3PdMk8tNTyqTSlAKUpQClKUBpxtnPbdAcpdCs92YET+NVmF4KyPmFwDuypGQHN1bcsQFOYSCDqD4ZbmlAc83AL2VFXEkBSS0qZuSoADEONiJBGoAA8TvXg90qwuX882WtglY1cg5iM2sRHLSKuqUBRDgdwEZcQVUNOQKQvaVgBDSAMsb7EjnTCcGvqFzYpnIOsggEZsyiM86TEzrAmRpV7SgKZOD3OiCPiHdxm+U1B663V2BA06QEfZHhEN/RlyQRfKw+bqqRAGyjraKuoUcgx3rpaUBSW+COEtJ0oHR5+sFOeX2KksQInmDOnKQcX4C5FsC+wyW0Q6E5+iOYE9bcn/eavaUBQ4Tgt9GUnFuyqbfVywpFtcrjeesetvvG8VfUpQClKUApSlAKUpQClKUApSlAKUpQClKUApSlAKUpQClKUApSlAKUpQClKUApSlAKUpQClKUApSlA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6153" name="Picture 9" descr="http://1.bp.blogspot.com/_rMcAzeJzIGc/TDTm2zjnMNI/AAAAAAAAAB8/PveuPT2kqP0/s1600/Conform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57200"/>
            <a:ext cx="7059985" cy="5455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18443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 idx="4294967295"/>
          </p:nvPr>
        </p:nvSpPr>
        <p:spPr>
          <a:xfrm>
            <a:off x="1066800" y="304800"/>
            <a:ext cx="6934200" cy="7620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Projections</a:t>
            </a:r>
          </a:p>
        </p:txBody>
      </p:sp>
      <p:sp>
        <p:nvSpPr>
          <p:cNvPr id="24579" name="Content Placeholder 2"/>
          <p:cNvSpPr>
            <a:spLocks noGrp="1"/>
          </p:cNvSpPr>
          <p:nvPr>
            <p:ph idx="4294967295"/>
          </p:nvPr>
        </p:nvSpPr>
        <p:spPr>
          <a:xfrm>
            <a:off x="228600" y="838200"/>
            <a:ext cx="8534400" cy="5410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b="1" u="sng" dirty="0" smtClean="0"/>
              <a:t>Mercator</a:t>
            </a:r>
            <a:r>
              <a:rPr lang="en-US" dirty="0" smtClean="0"/>
              <a:t>, the most famous Projection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1400" dirty="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Developed in 1569 by Flemish geography and cartographer, </a:t>
            </a:r>
            <a:r>
              <a:rPr lang="en-US" sz="2400" b="1" dirty="0" smtClean="0"/>
              <a:t>Gerhardus Mercator</a:t>
            </a:r>
            <a:endParaRPr lang="en-US" sz="2400" dirty="0" smtClean="0"/>
          </a:p>
          <a:p>
            <a:pPr marL="320040" lvl="1" indent="0" eaLnBrk="1" hangingPunct="1">
              <a:lnSpc>
                <a:spcPct val="80000"/>
              </a:lnSpc>
              <a:buNone/>
              <a:defRPr/>
            </a:pPr>
            <a:endParaRPr lang="en-US" sz="1400" dirty="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Developed for </a:t>
            </a:r>
            <a:r>
              <a:rPr lang="en-US" sz="2400" b="1" dirty="0" smtClean="0"/>
              <a:t>use in navigation of ships</a:t>
            </a:r>
          </a:p>
          <a:p>
            <a:pPr marL="320040" lvl="1" indent="0" eaLnBrk="1" hangingPunct="1">
              <a:lnSpc>
                <a:spcPct val="80000"/>
              </a:lnSpc>
              <a:buNone/>
              <a:defRPr/>
            </a:pPr>
            <a:endParaRPr lang="en-US" sz="1400" b="1" dirty="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Advantage: shows</a:t>
            </a:r>
            <a:r>
              <a:rPr lang="en-US" sz="2400" i="1" dirty="0" smtClean="0"/>
              <a:t> </a:t>
            </a:r>
            <a:r>
              <a:rPr lang="en-US" sz="2400" b="1" i="1" dirty="0"/>
              <a:t>L</a:t>
            </a:r>
            <a:r>
              <a:rPr lang="en-US" sz="2400" b="1" i="1" dirty="0" smtClean="0"/>
              <a:t>oxodromes</a:t>
            </a:r>
            <a:r>
              <a:rPr lang="en-US" sz="2400" i="1" dirty="0" smtClean="0"/>
              <a:t> or </a:t>
            </a:r>
            <a:r>
              <a:rPr lang="en-US" sz="2400" b="1" i="1" dirty="0" smtClean="0"/>
              <a:t>Rhumb lines </a:t>
            </a:r>
            <a:r>
              <a:rPr lang="en-US" sz="2400" dirty="0" smtClean="0"/>
              <a:t>as straight lines.</a:t>
            </a:r>
          </a:p>
          <a:p>
            <a:pPr marL="320040" lvl="1" indent="0" eaLnBrk="1" hangingPunct="1">
              <a:lnSpc>
                <a:spcPct val="80000"/>
              </a:lnSpc>
              <a:buNone/>
              <a:defRPr/>
            </a:pPr>
            <a:endParaRPr lang="en-US" sz="1400" dirty="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b="1" dirty="0" smtClean="0"/>
              <a:t>Problems with the Mercator</a:t>
            </a:r>
            <a:r>
              <a:rPr lang="en-US" sz="2400" dirty="0" smtClean="0"/>
              <a:t>,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400" b="1" u="sng" dirty="0" smtClean="0"/>
              <a:t>Extreme East-West distortion in higher latitudes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400" dirty="0" smtClean="0"/>
              <a:t>To compensate </a:t>
            </a:r>
            <a:r>
              <a:rPr lang="en-US" sz="2400" b="1" u="sng" dirty="0" smtClean="0"/>
              <a:t>Mercator stretched the spacing</a:t>
            </a:r>
            <a:r>
              <a:rPr lang="en-US" sz="2400" b="1" dirty="0" smtClean="0"/>
              <a:t> </a:t>
            </a:r>
            <a:r>
              <a:rPr lang="en-US" sz="2400" dirty="0" smtClean="0"/>
              <a:t>north and south to compensate.</a:t>
            </a:r>
          </a:p>
          <a:p>
            <a:pPr lvl="2" eaLnBrk="1" hangingPunct="1">
              <a:lnSpc>
                <a:spcPct val="80000"/>
              </a:lnSpc>
              <a:defRPr/>
            </a:pPr>
            <a:r>
              <a:rPr lang="en-US" sz="2400" dirty="0" smtClean="0"/>
              <a:t>Allowed shapes to </a:t>
            </a:r>
            <a:r>
              <a:rPr lang="en-US" sz="2400" b="1" u="sng" dirty="0" smtClean="0"/>
              <a:t>be reasonably accurate but proper size relationships distorted</a:t>
            </a:r>
            <a:endParaRPr lang="en-US" sz="22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1066800" y="228600"/>
            <a:ext cx="69342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The Nature of Maps</a:t>
            </a:r>
          </a:p>
        </p:txBody>
      </p:sp>
      <p:sp>
        <p:nvSpPr>
          <p:cNvPr id="15363" name="Content Placeholder 2"/>
          <p:cNvSpPr>
            <a:spLocks noGrp="1"/>
          </p:cNvSpPr>
          <p:nvPr>
            <p:ph idx="4294967295"/>
          </p:nvPr>
        </p:nvSpPr>
        <p:spPr>
          <a:xfrm>
            <a:off x="381000" y="1219200"/>
            <a:ext cx="8534400" cy="4267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How and why do we describe the earth using maps?</a:t>
            </a:r>
          </a:p>
          <a:p>
            <a:pPr>
              <a:defRPr/>
            </a:pPr>
            <a:r>
              <a:rPr lang="en-US" dirty="0" smtClean="0"/>
              <a:t>When we need </a:t>
            </a:r>
            <a:r>
              <a:rPr lang="en-US" b="1" dirty="0" smtClean="0"/>
              <a:t>to understand the world</a:t>
            </a:r>
            <a:r>
              <a:rPr lang="en-US" dirty="0" smtClean="0"/>
              <a:t> around us we use maps</a:t>
            </a:r>
          </a:p>
          <a:p>
            <a:pPr eaLnBrk="1" hangingPunct="1">
              <a:defRPr/>
            </a:pPr>
            <a:r>
              <a:rPr lang="en-US" dirty="0" smtClean="0"/>
              <a:t>A map is a </a:t>
            </a:r>
            <a:r>
              <a:rPr lang="en-US" b="1" dirty="0" smtClean="0"/>
              <a:t>two or three-dimensional representation </a:t>
            </a:r>
            <a:r>
              <a:rPr lang="en-US" dirty="0" smtClean="0"/>
              <a:t>of the Earth and a </a:t>
            </a:r>
            <a:r>
              <a:rPr lang="en-US" b="1" dirty="0" smtClean="0"/>
              <a:t>spatial distribution of selected phenomena</a:t>
            </a:r>
            <a:r>
              <a:rPr lang="en-US" dirty="0" smtClean="0"/>
              <a:t>– normally the components of a landscape.</a:t>
            </a:r>
          </a:p>
          <a:p>
            <a:pPr eaLnBrk="1" hangingPunct="1">
              <a:defRPr/>
            </a:pPr>
            <a:r>
              <a:rPr lang="en-US" dirty="0" smtClean="0"/>
              <a:t>The </a:t>
            </a:r>
            <a:r>
              <a:rPr lang="en-US" b="1" dirty="0" smtClean="0"/>
              <a:t>basic attributes </a:t>
            </a:r>
            <a:r>
              <a:rPr lang="en-US" dirty="0" smtClean="0"/>
              <a:t>of a map</a:t>
            </a:r>
          </a:p>
          <a:p>
            <a:pPr lvl="1" eaLnBrk="1" hangingPunct="1">
              <a:defRPr/>
            </a:pPr>
            <a:r>
              <a:rPr lang="en-US" sz="2400" dirty="0" smtClean="0"/>
              <a:t>Show </a:t>
            </a:r>
            <a:r>
              <a:rPr lang="en-US" sz="2400" b="1" dirty="0" smtClean="0"/>
              <a:t>direction, distance, size, and shape</a:t>
            </a:r>
          </a:p>
          <a:p>
            <a:pPr lvl="2" eaLnBrk="1" hangingPunct="1">
              <a:defRPr/>
            </a:pPr>
            <a:r>
              <a:rPr lang="en-US" sz="2400" b="1" dirty="0" smtClean="0"/>
              <a:t>Spatial relationships of features </a:t>
            </a:r>
            <a:r>
              <a:rPr lang="en-US" sz="2400" dirty="0" smtClean="0"/>
              <a:t>of the earth</a:t>
            </a:r>
          </a:p>
          <a:p>
            <a:pPr eaLnBrk="1" hangingPunct="1">
              <a:defRPr/>
            </a:pPr>
            <a:r>
              <a:rPr lang="en-US" dirty="0" smtClean="0"/>
              <a:t>Maps have a special purpose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18" y="1295400"/>
            <a:ext cx="7771762" cy="463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828800" y="381000"/>
            <a:ext cx="5943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Mercator Projection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669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 idx="4294967295"/>
          </p:nvPr>
        </p:nvSpPr>
        <p:spPr>
          <a:xfrm>
            <a:off x="1066800" y="152400"/>
            <a:ext cx="69342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Projections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4294967295"/>
          </p:nvPr>
        </p:nvSpPr>
        <p:spPr>
          <a:xfrm>
            <a:off x="990600" y="1371600"/>
            <a:ext cx="7086600" cy="4530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The </a:t>
            </a:r>
            <a:r>
              <a:rPr lang="en-US" b="1" dirty="0" smtClean="0"/>
              <a:t>Plane projection – </a:t>
            </a:r>
            <a:r>
              <a:rPr lang="en-US" b="1" i="1" dirty="0" smtClean="0"/>
              <a:t>azimuthal or zenithal projection. </a:t>
            </a:r>
          </a:p>
          <a:p>
            <a:pPr marL="0" indent="0" eaLnBrk="1" hangingPunct="1">
              <a:buNone/>
              <a:defRPr/>
            </a:pPr>
            <a:endParaRPr lang="en-US" sz="1400" b="1" dirty="0" smtClean="0"/>
          </a:p>
          <a:p>
            <a:pPr lvl="1" eaLnBrk="1" hangingPunct="1">
              <a:defRPr/>
            </a:pPr>
            <a:r>
              <a:rPr lang="en-US" sz="2400" dirty="0" smtClean="0"/>
              <a:t>Obtained by </a:t>
            </a:r>
            <a:r>
              <a:rPr lang="en-US" sz="2400" b="1" dirty="0" smtClean="0"/>
              <a:t>projecting  markings of the globe on a flat piece of paper that is tangent </a:t>
            </a:r>
            <a:r>
              <a:rPr lang="en-US" sz="2400" dirty="0" smtClean="0"/>
              <a:t>to one point of the globe</a:t>
            </a:r>
          </a:p>
          <a:p>
            <a:pPr marL="320040" lvl="1" indent="0" eaLnBrk="1" hangingPunct="1">
              <a:buNone/>
              <a:defRPr/>
            </a:pPr>
            <a:endParaRPr lang="en-US" sz="1400" dirty="0" smtClean="0"/>
          </a:p>
          <a:p>
            <a:pPr lvl="1" eaLnBrk="1" hangingPunct="1">
              <a:defRPr/>
            </a:pPr>
            <a:r>
              <a:rPr lang="en-US" sz="2400" b="1" dirty="0" smtClean="0"/>
              <a:t>Used often in large scale maps </a:t>
            </a:r>
            <a:r>
              <a:rPr lang="en-US" sz="2400" dirty="0" smtClean="0"/>
              <a:t>or small areas of the globes</a:t>
            </a:r>
          </a:p>
          <a:p>
            <a:pPr marL="320040" lvl="1" indent="0" eaLnBrk="1" hangingPunct="1">
              <a:buNone/>
              <a:defRPr/>
            </a:pPr>
            <a:endParaRPr lang="en-US" sz="1400" dirty="0" smtClean="0"/>
          </a:p>
          <a:p>
            <a:pPr lvl="1" eaLnBrk="1" hangingPunct="1">
              <a:defRPr/>
            </a:pPr>
            <a:r>
              <a:rPr lang="en-US" sz="2400" b="1" dirty="0" smtClean="0"/>
              <a:t>Usually is shown from either the North Pole or the South Pole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maps.utah.gov/hostagency/hostagency1.php?key=503&amp;url=http://agrc.its.state.ut.us/images/mapimages/Utah_Highest_100_Peaks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837" y="457200"/>
            <a:ext cx="4267200" cy="5638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 idx="4294967295"/>
          </p:nvPr>
        </p:nvSpPr>
        <p:spPr>
          <a:xfrm>
            <a:off x="1295400" y="0"/>
            <a:ext cx="69342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Projections</a:t>
            </a:r>
          </a:p>
        </p:txBody>
      </p:sp>
      <p:sp>
        <p:nvSpPr>
          <p:cNvPr id="26627" name="Content Placeholder 2"/>
          <p:cNvSpPr>
            <a:spLocks noGrp="1"/>
          </p:cNvSpPr>
          <p:nvPr>
            <p:ph idx="4294967295"/>
          </p:nvPr>
        </p:nvSpPr>
        <p:spPr>
          <a:xfrm>
            <a:off x="1066800" y="1295400"/>
            <a:ext cx="6858000" cy="4530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The </a:t>
            </a:r>
            <a:r>
              <a:rPr lang="en-US" b="1" dirty="0" smtClean="0"/>
              <a:t>Conic Projection</a:t>
            </a:r>
          </a:p>
          <a:p>
            <a:pPr eaLnBrk="1" hangingPunct="1">
              <a:defRPr/>
            </a:pPr>
            <a:endParaRPr lang="en-US" sz="1400" b="1" dirty="0" smtClean="0"/>
          </a:p>
          <a:p>
            <a:pPr lvl="1" eaLnBrk="1" hangingPunct="1">
              <a:defRPr/>
            </a:pPr>
            <a:r>
              <a:rPr lang="en-US" sz="2400" dirty="0" smtClean="0"/>
              <a:t>Obtained by </a:t>
            </a:r>
            <a:r>
              <a:rPr lang="en-US" sz="2400" b="1" dirty="0" smtClean="0"/>
              <a:t>projecting the markings of the globe onto a cone wrapped tangent to or intersecting a portion of the globe</a:t>
            </a:r>
          </a:p>
          <a:p>
            <a:pPr marL="320040" lvl="1" indent="0" eaLnBrk="1" hangingPunct="1">
              <a:buNone/>
              <a:defRPr/>
            </a:pPr>
            <a:endParaRPr lang="en-US" sz="1400" b="1" dirty="0" smtClean="0"/>
          </a:p>
          <a:p>
            <a:pPr lvl="1" eaLnBrk="1" hangingPunct="1">
              <a:defRPr/>
            </a:pPr>
            <a:r>
              <a:rPr lang="en-US" sz="2400" dirty="0" smtClean="0"/>
              <a:t>Normally the </a:t>
            </a:r>
            <a:r>
              <a:rPr lang="en-US" sz="2400" b="1" dirty="0" smtClean="0"/>
              <a:t>apex of the cone is positioned about a pole </a:t>
            </a:r>
            <a:r>
              <a:rPr lang="en-US" sz="2400" dirty="0" smtClean="0"/>
              <a:t>which means the circle of tangency coincides with a parallel.</a:t>
            </a:r>
          </a:p>
          <a:p>
            <a:pPr marL="320040" lvl="1" indent="0" eaLnBrk="1" hangingPunct="1">
              <a:buNone/>
              <a:defRPr/>
            </a:pPr>
            <a:endParaRPr lang="en-US" sz="1400" dirty="0" smtClean="0"/>
          </a:p>
          <a:p>
            <a:pPr lvl="1" eaLnBrk="1" hangingPunct="1">
              <a:defRPr/>
            </a:pPr>
            <a:r>
              <a:rPr lang="en-US" sz="2400" dirty="0" smtClean="0"/>
              <a:t>Best suited for regions of </a:t>
            </a:r>
            <a:r>
              <a:rPr lang="en-US" sz="2400" b="1" dirty="0" smtClean="0"/>
              <a:t>east-west orientation in the mid latitudes.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fcgeohagues.wikispaces.com/file/view/conic.jpg/71118305/coni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390" y="1135797"/>
            <a:ext cx="5515218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371601" y="304800"/>
            <a:ext cx="6629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Conic Projections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14642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 idx="4294967295"/>
          </p:nvPr>
        </p:nvSpPr>
        <p:spPr>
          <a:xfrm>
            <a:off x="990600" y="381000"/>
            <a:ext cx="69342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Funky Projections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idx="4294967295"/>
          </p:nvPr>
        </p:nvSpPr>
        <p:spPr>
          <a:xfrm>
            <a:off x="990600" y="1447800"/>
            <a:ext cx="6858000" cy="4530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dirty="0" smtClean="0"/>
              <a:t>Pseudocylindrical projection </a:t>
            </a:r>
            <a:r>
              <a:rPr lang="en-US" dirty="0" smtClean="0"/>
              <a:t>– elliptical or oval projection</a:t>
            </a:r>
          </a:p>
          <a:p>
            <a:pPr lvl="1" eaLnBrk="1" hangingPunct="1">
              <a:defRPr/>
            </a:pPr>
            <a:r>
              <a:rPr lang="en-US" sz="2400" dirty="0" smtClean="0"/>
              <a:t>Football shape of usually the whole world</a:t>
            </a:r>
          </a:p>
          <a:p>
            <a:pPr marL="320040" lvl="1" indent="0" eaLnBrk="1" hangingPunct="1">
              <a:buNone/>
              <a:defRPr/>
            </a:pPr>
            <a:endParaRPr lang="en-US" sz="1400" dirty="0" smtClean="0"/>
          </a:p>
          <a:p>
            <a:pPr eaLnBrk="1" hangingPunct="1">
              <a:defRPr/>
            </a:pPr>
            <a:r>
              <a:rPr lang="en-US" b="1" dirty="0" smtClean="0"/>
              <a:t>Interrupted projections </a:t>
            </a:r>
          </a:p>
          <a:p>
            <a:pPr lvl="1" eaLnBrk="1" hangingPunct="1">
              <a:defRPr/>
            </a:pPr>
            <a:r>
              <a:rPr lang="en-US" sz="2400" dirty="0" smtClean="0"/>
              <a:t>Most famous – </a:t>
            </a:r>
            <a:r>
              <a:rPr lang="en-US" sz="2400" b="1" i="1" dirty="0" smtClean="0"/>
              <a:t>Goode’s interrupted homolosine projection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Cindy\Desktop\class\jpg\projecti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115" y="533400"/>
            <a:ext cx="4506686" cy="5600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8534399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24470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 idx="4294967295"/>
          </p:nvPr>
        </p:nvSpPr>
        <p:spPr>
          <a:xfrm>
            <a:off x="1066800" y="76200"/>
            <a:ext cx="69342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Computer Cartography</a:t>
            </a:r>
          </a:p>
        </p:txBody>
      </p:sp>
      <p:sp>
        <p:nvSpPr>
          <p:cNvPr id="28675" name="Content Placeholder 2"/>
          <p:cNvSpPr>
            <a:spLocks noGrp="1"/>
          </p:cNvSpPr>
          <p:nvPr>
            <p:ph idx="4294967295"/>
          </p:nvPr>
        </p:nvSpPr>
        <p:spPr>
          <a:xfrm>
            <a:off x="990600" y="1295400"/>
            <a:ext cx="7315200" cy="4876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/>
              <a:t>Using </a:t>
            </a:r>
            <a:r>
              <a:rPr lang="en-US" b="1" dirty="0" smtClean="0"/>
              <a:t>computers to create maps</a:t>
            </a:r>
          </a:p>
          <a:p>
            <a:pPr lvl="1" eaLnBrk="1" hangingPunct="1">
              <a:defRPr/>
            </a:pPr>
            <a:r>
              <a:rPr lang="en-US" sz="2400" b="1" dirty="0" smtClean="0"/>
              <a:t>Symap </a:t>
            </a:r>
            <a:r>
              <a:rPr lang="en-US" sz="2400" dirty="0" smtClean="0"/>
              <a:t>(first software used to make maps</a:t>
            </a:r>
          </a:p>
          <a:p>
            <a:pPr lvl="2" eaLnBrk="1" hangingPunct="1">
              <a:defRPr/>
            </a:pPr>
            <a:r>
              <a:rPr lang="en-US" sz="2400" b="1" dirty="0" smtClean="0"/>
              <a:t>1965</a:t>
            </a:r>
          </a:p>
          <a:p>
            <a:pPr lvl="1" eaLnBrk="1" hangingPunct="1">
              <a:defRPr/>
            </a:pPr>
            <a:r>
              <a:rPr lang="en-US" sz="2400" b="1" dirty="0" smtClean="0"/>
              <a:t>Global Positioning Systems </a:t>
            </a:r>
          </a:p>
          <a:p>
            <a:pPr lvl="1" eaLnBrk="1" hangingPunct="1">
              <a:defRPr/>
            </a:pPr>
            <a:r>
              <a:rPr lang="en-US" sz="2400" b="1" dirty="0" smtClean="0"/>
              <a:t>Remote Sensing</a:t>
            </a:r>
          </a:p>
          <a:p>
            <a:pPr lvl="1" eaLnBrk="1" hangingPunct="1">
              <a:defRPr/>
            </a:pPr>
            <a:r>
              <a:rPr lang="en-US" sz="2400" b="1" dirty="0" smtClean="0"/>
              <a:t>Imagery </a:t>
            </a:r>
          </a:p>
          <a:p>
            <a:pPr lvl="1" eaLnBrk="1" hangingPunct="1">
              <a:defRPr/>
            </a:pPr>
            <a:r>
              <a:rPr lang="en-US" sz="2400" b="1" dirty="0" smtClean="0"/>
              <a:t>Multi-spectral Remote Sensing</a:t>
            </a:r>
          </a:p>
          <a:p>
            <a:pPr lvl="1" eaLnBrk="1" hangingPunct="1">
              <a:defRPr/>
            </a:pPr>
            <a:r>
              <a:rPr lang="en-US" sz="2400" b="1" dirty="0" smtClean="0"/>
              <a:t>Geographic Information Systems </a:t>
            </a:r>
          </a:p>
          <a:p>
            <a:pPr eaLnBrk="1" hangingPunct="1">
              <a:defRPr/>
            </a:pPr>
            <a:r>
              <a:rPr lang="en-US" dirty="0" smtClean="0"/>
              <a:t>Widely used today</a:t>
            </a:r>
          </a:p>
          <a:p>
            <a:pPr eaLnBrk="1" hangingPunct="1">
              <a:defRPr/>
            </a:pPr>
            <a:r>
              <a:rPr lang="en-US" dirty="0" smtClean="0"/>
              <a:t>Expanding industry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 idx="4294967295"/>
          </p:nvPr>
        </p:nvSpPr>
        <p:spPr>
          <a:xfrm>
            <a:off x="1066800" y="76200"/>
            <a:ext cx="69342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Isolines</a:t>
            </a:r>
          </a:p>
        </p:txBody>
      </p:sp>
      <p:sp>
        <p:nvSpPr>
          <p:cNvPr id="29699" name="Content Placeholder 2"/>
          <p:cNvSpPr>
            <a:spLocks noGrp="1"/>
          </p:cNvSpPr>
          <p:nvPr>
            <p:ph idx="4294967295"/>
          </p:nvPr>
        </p:nvSpPr>
        <p:spPr>
          <a:xfrm>
            <a:off x="533400" y="1295400"/>
            <a:ext cx="8153400" cy="48355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600" b="1" u="sng" dirty="0" smtClean="0"/>
              <a:t>Portray the spatial distribution of some phenomenon on the earth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sz="26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600" b="1" dirty="0" smtClean="0"/>
              <a:t>Isarithm, isogram, isopleth, and isometric lines </a:t>
            </a:r>
            <a:r>
              <a:rPr lang="en-US" sz="2600" dirty="0" smtClean="0"/>
              <a:t>are synonymous for our purposes</a:t>
            </a:r>
          </a:p>
          <a:p>
            <a:pPr marL="320040" lvl="1" indent="0" eaLnBrk="1" hangingPunct="1">
              <a:lnSpc>
                <a:spcPct val="90000"/>
              </a:lnSpc>
              <a:buNone/>
              <a:defRPr/>
            </a:pPr>
            <a:endParaRPr lang="en-US" sz="1400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Most important to physical geography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400" b="1" dirty="0" smtClean="0"/>
              <a:t>Elevation Contour Line </a:t>
            </a:r>
            <a:r>
              <a:rPr lang="en-US" sz="2400" dirty="0" smtClean="0"/>
              <a:t>– depicts elevation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400" b="1" dirty="0" smtClean="0"/>
              <a:t>Isotherm</a:t>
            </a:r>
            <a:r>
              <a:rPr lang="en-US" sz="2400" dirty="0" smtClean="0"/>
              <a:t> – depicts equal temperature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400" b="1" dirty="0" smtClean="0"/>
              <a:t>Isobar </a:t>
            </a:r>
            <a:r>
              <a:rPr lang="en-US" sz="2400" dirty="0" smtClean="0"/>
              <a:t>– depicts equal atmospheric pressure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400" b="1" dirty="0" smtClean="0"/>
              <a:t>Isohyet </a:t>
            </a:r>
            <a:r>
              <a:rPr lang="en-US" sz="2400" dirty="0" smtClean="0"/>
              <a:t>– depicts equal quantities of precipitation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sz="2400" b="1" dirty="0" smtClean="0"/>
              <a:t>Isogonic Line </a:t>
            </a:r>
            <a:r>
              <a:rPr lang="en-US" sz="2400" dirty="0" smtClean="0"/>
              <a:t>– depicts equal magnetic declination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1143000" y="76200"/>
            <a:ext cx="69342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Map Scale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3400" y="914400"/>
            <a:ext cx="8229600" cy="5257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b="1" dirty="0" smtClean="0"/>
              <a:t>The scale of a map gives the relationship between length measured on the map and corresponding actual distance on the ground</a:t>
            </a:r>
            <a:r>
              <a:rPr lang="en-US" dirty="0" smtClean="0"/>
              <a:t>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b="1" u="sng" dirty="0" smtClean="0"/>
              <a:t>Scale types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dirty="0" smtClean="0"/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b="1" i="1" u="sng" dirty="0" smtClean="0"/>
              <a:t>Graphic Map Scale </a:t>
            </a:r>
            <a:r>
              <a:rPr lang="en-US" sz="2400" dirty="0" smtClean="0"/>
              <a:t>uses </a:t>
            </a:r>
            <a:r>
              <a:rPr lang="en-US" sz="2400" b="1" dirty="0" smtClean="0"/>
              <a:t>a line marked off in graduated distances</a:t>
            </a:r>
            <a:r>
              <a:rPr lang="en-US" sz="2400" dirty="0" smtClean="0"/>
              <a:t>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b="1" i="1" u="sng" dirty="0" smtClean="0"/>
              <a:t>Fractional Map Scale </a:t>
            </a:r>
            <a:r>
              <a:rPr lang="en-US" sz="2400" dirty="0" smtClean="0"/>
              <a:t>compares map distance with ground distance in a proportional fraction or ratio called a </a:t>
            </a:r>
            <a:r>
              <a:rPr lang="en-US" sz="2400" b="1" dirty="0" smtClean="0"/>
              <a:t>representative fraction.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b="1" i="1" u="sng" dirty="0" smtClean="0"/>
              <a:t>Verbal Map Scale </a:t>
            </a:r>
            <a:r>
              <a:rPr lang="en-US" sz="2400" b="1" u="sng" dirty="0" smtClean="0"/>
              <a:t>or </a:t>
            </a:r>
            <a:r>
              <a:rPr lang="en-US" sz="2400" b="1" i="1" u="sng" dirty="0" smtClean="0"/>
              <a:t>word scale, </a:t>
            </a:r>
            <a:r>
              <a:rPr lang="en-US" sz="2400" dirty="0" smtClean="0"/>
              <a:t>state </a:t>
            </a:r>
            <a:r>
              <a:rPr lang="en-US" sz="2400" b="1" dirty="0" smtClean="0"/>
              <a:t>in words</a:t>
            </a:r>
            <a:r>
              <a:rPr lang="en-US" sz="2400" dirty="0" smtClean="0"/>
              <a:t> the ratio of the map scale length to the actual distance on the Earth’s surface.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 idx="4294967295"/>
          </p:nvPr>
        </p:nvSpPr>
        <p:spPr>
          <a:xfrm>
            <a:off x="609600" y="-32657"/>
            <a:ext cx="76962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Characteristics of Isolines</a:t>
            </a:r>
          </a:p>
        </p:txBody>
      </p:sp>
      <p:sp>
        <p:nvSpPr>
          <p:cNvPr id="3072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447800"/>
            <a:ext cx="7315200" cy="4530725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u="sng" dirty="0" smtClean="0"/>
              <a:t>Always closed lines</a:t>
            </a:r>
            <a:r>
              <a:rPr lang="en-US" b="1" dirty="0" smtClean="0"/>
              <a:t>- </a:t>
            </a:r>
            <a:r>
              <a:rPr lang="en-US" dirty="0" smtClean="0"/>
              <a:t>is line comes to the end of a map the line probably proceeds to the next area</a:t>
            </a:r>
          </a:p>
          <a:p>
            <a:pPr marL="0" indent="0" eaLnBrk="1" hangingPunct="1">
              <a:buNone/>
              <a:defRPr/>
            </a:pPr>
            <a:endParaRPr lang="en-US" sz="1400" dirty="0" smtClean="0"/>
          </a:p>
          <a:p>
            <a:pPr eaLnBrk="1" hangingPunct="1">
              <a:defRPr/>
            </a:pPr>
            <a:r>
              <a:rPr lang="en-US" dirty="0" smtClean="0"/>
              <a:t>Represent </a:t>
            </a:r>
            <a:r>
              <a:rPr lang="en-US" b="1" u="sng" dirty="0" smtClean="0"/>
              <a:t>gradations in quantity, never touch or cross one another</a:t>
            </a:r>
          </a:p>
          <a:p>
            <a:pPr marL="0" indent="0" eaLnBrk="1" hangingPunct="1">
              <a:buNone/>
              <a:defRPr/>
            </a:pPr>
            <a:endParaRPr lang="en-US" sz="1400" b="1" u="sng" dirty="0" smtClean="0"/>
          </a:p>
          <a:p>
            <a:pPr eaLnBrk="1" hangingPunct="1">
              <a:defRPr/>
            </a:pPr>
            <a:r>
              <a:rPr lang="en-US" b="1" u="sng" dirty="0" smtClean="0"/>
              <a:t>Numerical difference </a:t>
            </a:r>
            <a:r>
              <a:rPr lang="en-US" dirty="0" smtClean="0"/>
              <a:t>between one isoline and another </a:t>
            </a:r>
            <a:r>
              <a:rPr lang="en-US" b="1" u="sng" dirty="0" smtClean="0"/>
              <a:t>is an interval</a:t>
            </a:r>
            <a:r>
              <a:rPr lang="en-US" dirty="0" smtClean="0"/>
              <a:t>.</a:t>
            </a:r>
          </a:p>
          <a:p>
            <a:pPr marL="0" indent="0" eaLnBrk="1" hangingPunct="1">
              <a:buNone/>
              <a:defRPr/>
            </a:pPr>
            <a:endParaRPr lang="en-US" sz="1400" dirty="0" smtClean="0"/>
          </a:p>
          <a:p>
            <a:pPr eaLnBrk="1" hangingPunct="1">
              <a:defRPr/>
            </a:pPr>
            <a:r>
              <a:rPr lang="en-US" dirty="0" smtClean="0"/>
              <a:t>Isolines </a:t>
            </a:r>
            <a:r>
              <a:rPr lang="en-US" b="1" u="sng" dirty="0" smtClean="0"/>
              <a:t>close together indicate a steep gradient, those far apart indicate a gentle gradient</a:t>
            </a:r>
            <a:r>
              <a:rPr lang="en-US" u="sng" dirty="0" smtClean="0"/>
              <a:t>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1295400"/>
            <a:ext cx="8572500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762000" y="381000"/>
            <a:ext cx="75628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Isolines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58967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 idx="4294967295"/>
          </p:nvPr>
        </p:nvSpPr>
        <p:spPr>
          <a:xfrm>
            <a:off x="228600" y="0"/>
            <a:ext cx="8534400" cy="11430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4400" dirty="0" smtClean="0"/>
              <a:t>Global Positioning System (GPS)</a:t>
            </a:r>
          </a:p>
        </p:txBody>
      </p:sp>
      <p:sp>
        <p:nvSpPr>
          <p:cNvPr id="31747" name="Content Placeholder 2"/>
          <p:cNvSpPr>
            <a:spLocks noGrp="1"/>
          </p:cNvSpPr>
          <p:nvPr>
            <p:ph idx="4294967295"/>
          </p:nvPr>
        </p:nvSpPr>
        <p:spPr>
          <a:xfrm>
            <a:off x="838200" y="1219200"/>
            <a:ext cx="7467600" cy="54102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dirty="0" smtClean="0"/>
              <a:t>A </a:t>
            </a:r>
            <a:r>
              <a:rPr lang="en-US" b="1" dirty="0" smtClean="0"/>
              <a:t>satellite based system for determining</a:t>
            </a:r>
            <a:r>
              <a:rPr lang="en-US" dirty="0" smtClean="0"/>
              <a:t> accurate </a:t>
            </a:r>
            <a:r>
              <a:rPr lang="en-US" b="1" dirty="0" smtClean="0"/>
              <a:t>positions </a:t>
            </a:r>
            <a:r>
              <a:rPr lang="en-US" dirty="0" smtClean="0"/>
              <a:t>on or near the Earth’s surface.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14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b="1" dirty="0" smtClean="0"/>
              <a:t>Developed in the 1970’s </a:t>
            </a:r>
            <a:r>
              <a:rPr lang="en-US" dirty="0" smtClean="0"/>
              <a:t>for the military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14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 smtClean="0"/>
              <a:t>Based on </a:t>
            </a:r>
            <a:r>
              <a:rPr lang="en-US" b="1" dirty="0" smtClean="0"/>
              <a:t>24 high-altitude satellites </a:t>
            </a:r>
            <a:r>
              <a:rPr lang="en-US" dirty="0" smtClean="0"/>
              <a:t>configured so that a </a:t>
            </a:r>
            <a:r>
              <a:rPr lang="en-US" b="1" dirty="0" smtClean="0"/>
              <a:t>minimum of 4 satellites </a:t>
            </a:r>
            <a:r>
              <a:rPr lang="en-US" dirty="0" smtClean="0"/>
              <a:t>are in view of any position on the Earth.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14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dirty="0" smtClean="0"/>
              <a:t>Each </a:t>
            </a:r>
            <a:r>
              <a:rPr lang="en-US" b="1" dirty="0" smtClean="0"/>
              <a:t>satellite continuously transmits both identification and positioning information</a:t>
            </a:r>
            <a:r>
              <a:rPr lang="en-US" dirty="0" smtClean="0"/>
              <a:t> that can be picked up by receivers on Earth.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sz="14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b="1" dirty="0" smtClean="0"/>
              <a:t>Position determined through triangulation</a:t>
            </a:r>
            <a:r>
              <a:rPr lang="en-US" dirty="0" smtClean="0"/>
              <a:t>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52400" y="381000"/>
            <a:ext cx="838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Global Positioning System (GPS)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9218" name="Picture 2" descr="http://images.gizmag.com/inline/gps-spoofing-yacht-control-university-texas-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505200"/>
            <a:ext cx="2908562" cy="239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www.sbg.nl/wp_sbg/wp-content/uploads/2013/12/208964_276_1216126763235-galileo_netwer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150441"/>
            <a:ext cx="5334000" cy="355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15589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 idx="4294967295"/>
          </p:nvPr>
        </p:nvSpPr>
        <p:spPr>
          <a:xfrm>
            <a:off x="1066800" y="228600"/>
            <a:ext cx="6934200" cy="8382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dirty="0" smtClean="0"/>
              <a:t>  </a:t>
            </a:r>
            <a:r>
              <a:rPr lang="en-US" sz="5300" dirty="0" smtClean="0"/>
              <a:t>Remote Sensing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4294967295"/>
          </p:nvPr>
        </p:nvSpPr>
        <p:spPr>
          <a:xfrm>
            <a:off x="914400" y="914400"/>
            <a:ext cx="7620000" cy="55626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b="1" u="sng" dirty="0" smtClean="0"/>
              <a:t>Any measurement or acquisition of information by a recording devise that is not in physical contact with the object under study-in this case the Earth</a:t>
            </a:r>
            <a:r>
              <a:rPr lang="en-US" b="1" dirty="0" smtClean="0"/>
              <a:t>.</a:t>
            </a:r>
          </a:p>
          <a:p>
            <a:pPr marL="0" indent="0" eaLnBrk="1" hangingPunct="1">
              <a:buNone/>
              <a:defRPr/>
            </a:pPr>
            <a:endParaRPr lang="en-US" sz="1400" b="1" dirty="0" smtClean="0"/>
          </a:p>
          <a:p>
            <a:pPr lvl="1" eaLnBrk="1" hangingPunct="1">
              <a:defRPr/>
            </a:pPr>
            <a:r>
              <a:rPr lang="en-US" sz="2400" b="1" dirty="0" smtClean="0"/>
              <a:t>Satellite remote sensing</a:t>
            </a:r>
          </a:p>
          <a:p>
            <a:pPr lvl="2" eaLnBrk="1" hangingPunct="1">
              <a:defRPr/>
            </a:pPr>
            <a:r>
              <a:rPr lang="en-US" sz="2400" dirty="0" smtClean="0"/>
              <a:t>Imagery obtained from geosynchronous orbit satellites.</a:t>
            </a:r>
          </a:p>
          <a:p>
            <a:pPr marL="640080" lvl="2" indent="0" eaLnBrk="1" hangingPunct="1">
              <a:buNone/>
              <a:defRPr/>
            </a:pPr>
            <a:endParaRPr lang="en-US" sz="1400" dirty="0" smtClean="0"/>
          </a:p>
          <a:p>
            <a:pPr lvl="1" eaLnBrk="1" hangingPunct="1">
              <a:defRPr/>
            </a:pPr>
            <a:r>
              <a:rPr lang="en-US" sz="2400" b="1" dirty="0" smtClean="0"/>
              <a:t>Aerial Photographs</a:t>
            </a:r>
          </a:p>
          <a:p>
            <a:pPr lvl="2" eaLnBrk="1" hangingPunct="1">
              <a:defRPr/>
            </a:pPr>
            <a:r>
              <a:rPr lang="en-US" sz="2400" dirty="0" smtClean="0"/>
              <a:t>Photographs taken from an elevated platform, such as a balloon, airplane or rocket.</a:t>
            </a:r>
          </a:p>
          <a:p>
            <a:pPr lvl="2" eaLnBrk="1" hangingPunct="1">
              <a:defRPr/>
            </a:pPr>
            <a:r>
              <a:rPr lang="en-US" sz="2400" dirty="0" smtClean="0"/>
              <a:t>Photographs classified either oblique or vertical.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838200" y="381000"/>
            <a:ext cx="76962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Remote Sensing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069" y="1126492"/>
            <a:ext cx="6629400" cy="4968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714576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 idx="4294967295"/>
          </p:nvPr>
        </p:nvSpPr>
        <p:spPr>
          <a:xfrm>
            <a:off x="381000" y="304800"/>
            <a:ext cx="8305800" cy="11430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Multi-spectral Remote Sensing</a:t>
            </a:r>
          </a:p>
        </p:txBody>
      </p:sp>
      <p:sp>
        <p:nvSpPr>
          <p:cNvPr id="34819" name="Content Placeholder 2"/>
          <p:cNvSpPr>
            <a:spLocks noGrp="1"/>
          </p:cNvSpPr>
          <p:nvPr>
            <p:ph idx="4294967295"/>
          </p:nvPr>
        </p:nvSpPr>
        <p:spPr>
          <a:xfrm>
            <a:off x="990600" y="1600200"/>
            <a:ext cx="6934200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dirty="0" smtClean="0"/>
              <a:t>Multi-spectral or Multi-band </a:t>
            </a:r>
            <a:r>
              <a:rPr lang="en-US" dirty="0" smtClean="0"/>
              <a:t>– different regions of the electromagnetic spectrum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Landsat  imagery 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/>
              <a:t>Launched in the 1970’s and 1980’s</a:t>
            </a:r>
          </a:p>
          <a:p>
            <a:pPr lvl="3" eaLnBrk="1" hangingPunct="1">
              <a:lnSpc>
                <a:spcPct val="90000"/>
              </a:lnSpc>
              <a:defRPr/>
            </a:pPr>
            <a:r>
              <a:rPr lang="en-US" dirty="0" smtClean="0"/>
              <a:t>Four spectral bands  </a:t>
            </a:r>
          </a:p>
          <a:p>
            <a:pPr marL="914400" lvl="3" indent="0" eaLnBrk="1" hangingPunct="1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dirty="0" smtClean="0"/>
              <a:t>Earth Observing System </a:t>
            </a:r>
            <a:r>
              <a:rPr lang="en-US" dirty="0" smtClean="0"/>
              <a:t>(EOS)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dirty="0" smtClean="0"/>
              <a:t>Moderate Resolution Imagery Spectroradiometer (MODIS)</a:t>
            </a:r>
          </a:p>
          <a:p>
            <a:pPr lvl="2" eaLnBrk="1" hangingPunct="1">
              <a:lnSpc>
                <a:spcPct val="90000"/>
              </a:lnSpc>
              <a:defRPr/>
            </a:pPr>
            <a:r>
              <a:rPr lang="en-US" dirty="0" smtClean="0"/>
              <a:t>36 spectral bands</a:t>
            </a:r>
          </a:p>
          <a:p>
            <a:pPr marL="640080" lvl="2" indent="0" eaLnBrk="1" hangingPunct="1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dirty="0" smtClean="0"/>
              <a:t>Radar and Sonar Sensing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00200"/>
            <a:ext cx="7935058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609600" y="533400"/>
            <a:ext cx="8305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Multi-spectral Remote Sensing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0662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 idx="4294967295"/>
          </p:nvPr>
        </p:nvSpPr>
        <p:spPr>
          <a:xfrm>
            <a:off x="914400" y="76200"/>
            <a:ext cx="73914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Imagery</a:t>
            </a:r>
          </a:p>
        </p:txBody>
      </p:sp>
      <p:sp>
        <p:nvSpPr>
          <p:cNvPr id="33795" name="Content Placeholder 2"/>
          <p:cNvSpPr>
            <a:spLocks noGrp="1"/>
          </p:cNvSpPr>
          <p:nvPr>
            <p:ph idx="4294967295"/>
          </p:nvPr>
        </p:nvSpPr>
        <p:spPr>
          <a:xfrm>
            <a:off x="990600" y="1371600"/>
            <a:ext cx="7086600" cy="4724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b="1" dirty="0" smtClean="0"/>
              <a:t>Orthophoto Maps </a:t>
            </a:r>
            <a:r>
              <a:rPr lang="en-US" dirty="0" smtClean="0"/>
              <a:t>– multicolored, distortion-free photographic image maps. 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All displacement caused by camera tilt or differences is removed.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Shows greater detail than a conventional map but retains the characteristic of a map</a:t>
            </a:r>
          </a:p>
          <a:p>
            <a:pPr marL="320040" lvl="1" indent="0" eaLnBrk="1" hangingPunct="1">
              <a:lnSpc>
                <a:spcPct val="80000"/>
              </a:lnSpc>
              <a:buNone/>
              <a:defRPr/>
            </a:pPr>
            <a:endParaRPr lang="en-US" sz="14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b="1" dirty="0" smtClean="0"/>
              <a:t>Color or Near Infrared Imagery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Refers to the visible-light region of the electromagnetic spectrum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sz="2400" dirty="0" smtClean="0"/>
              <a:t>Near Infrared Color is used to depict vegetation</a:t>
            </a:r>
          </a:p>
          <a:p>
            <a:pPr marL="320040" lvl="1" indent="0" eaLnBrk="1" hangingPunct="1">
              <a:lnSpc>
                <a:spcPct val="80000"/>
              </a:lnSpc>
              <a:buNone/>
              <a:defRPr/>
            </a:pPr>
            <a:endParaRPr lang="en-US" sz="14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n-US" b="1" dirty="0" smtClean="0"/>
              <a:t>Thermal Infrared Sensing </a:t>
            </a:r>
            <a:r>
              <a:rPr lang="en-US" dirty="0" smtClean="0"/>
              <a:t>– depicts </a:t>
            </a:r>
            <a:r>
              <a:rPr lang="en-US" dirty="0" smtClean="0"/>
              <a:t>temperature</a:t>
            </a:r>
            <a:endParaRPr lang="en-US" dirty="0" smtClean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2" y="1219200"/>
            <a:ext cx="7369628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371599" y="248194"/>
            <a:ext cx="65531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Imagery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24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 idx="4294967295"/>
          </p:nvPr>
        </p:nvSpPr>
        <p:spPr>
          <a:xfrm>
            <a:off x="152400" y="76200"/>
            <a:ext cx="8610600" cy="11430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4800" dirty="0" smtClean="0"/>
              <a:t>Large Scale and Small Scale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524000"/>
            <a:ext cx="8229600" cy="4530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/>
              <a:t>Large Scale Maps</a:t>
            </a:r>
            <a:endParaRPr lang="en-US" dirty="0" smtClean="0"/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Large representative fraction, or the </a:t>
            </a:r>
            <a:r>
              <a:rPr lang="en-US" sz="2400" b="1" u="sng" dirty="0" smtClean="0"/>
              <a:t>denominator is small</a:t>
            </a:r>
            <a:r>
              <a:rPr lang="en-US" sz="2400" b="1" dirty="0" smtClean="0"/>
              <a:t>. 1:10,000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See </a:t>
            </a:r>
            <a:r>
              <a:rPr lang="en-US" sz="2400" b="1" u="sng" dirty="0" smtClean="0"/>
              <a:t>more detail </a:t>
            </a:r>
            <a:r>
              <a:rPr lang="en-US" sz="2400" dirty="0" smtClean="0"/>
              <a:t>in the map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Portrays a </a:t>
            </a:r>
            <a:r>
              <a:rPr lang="en-US" sz="2400" b="1" u="sng" dirty="0" smtClean="0"/>
              <a:t>smaller area </a:t>
            </a:r>
            <a:r>
              <a:rPr lang="en-US" sz="2400" dirty="0" smtClean="0"/>
              <a:t>of the earth</a:t>
            </a:r>
          </a:p>
          <a:p>
            <a:pPr marL="320040" lvl="1" indent="0" eaLnBrk="1" hangingPunct="1">
              <a:lnSpc>
                <a:spcPct val="90000"/>
              </a:lnSpc>
              <a:buNone/>
              <a:defRPr/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/>
              <a:t>Small Scale Maps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Small representative fraction, or the </a:t>
            </a:r>
            <a:r>
              <a:rPr lang="en-US" sz="2400" b="1" u="sng" dirty="0" smtClean="0"/>
              <a:t>denominator is large</a:t>
            </a:r>
            <a:r>
              <a:rPr lang="en-US" sz="2400" b="1" dirty="0" smtClean="0"/>
              <a:t>,</a:t>
            </a:r>
            <a:r>
              <a:rPr lang="en-US" sz="2400" dirty="0" smtClean="0"/>
              <a:t> 1:1,000,000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See </a:t>
            </a:r>
            <a:r>
              <a:rPr lang="en-US" sz="2400" b="1" u="sng" dirty="0" smtClean="0"/>
              <a:t>less detail</a:t>
            </a:r>
            <a:r>
              <a:rPr lang="en-US" sz="2400" b="1" dirty="0" smtClean="0"/>
              <a:t> </a:t>
            </a:r>
            <a:r>
              <a:rPr lang="en-US" sz="2400" dirty="0" smtClean="0"/>
              <a:t>in the map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Portrays a </a:t>
            </a:r>
            <a:r>
              <a:rPr lang="en-US" sz="2400" b="1" u="sng" dirty="0" smtClean="0"/>
              <a:t>large area</a:t>
            </a:r>
            <a:r>
              <a:rPr lang="en-US" sz="2400" b="1" dirty="0" smtClean="0"/>
              <a:t> </a:t>
            </a:r>
            <a:r>
              <a:rPr lang="en-US" sz="2400" dirty="0" smtClean="0"/>
              <a:t>of the earth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 idx="4294967295"/>
          </p:nvPr>
        </p:nvSpPr>
        <p:spPr>
          <a:xfrm>
            <a:off x="381000" y="76200"/>
            <a:ext cx="8763000" cy="11430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4000" dirty="0" smtClean="0"/>
              <a:t>Geographic Information Systems (GIS)</a:t>
            </a:r>
          </a:p>
        </p:txBody>
      </p:sp>
      <p:sp>
        <p:nvSpPr>
          <p:cNvPr id="35843" name="Content Placeholder 2"/>
          <p:cNvSpPr>
            <a:spLocks noGrp="1"/>
          </p:cNvSpPr>
          <p:nvPr>
            <p:ph idx="4294967295"/>
          </p:nvPr>
        </p:nvSpPr>
        <p:spPr>
          <a:xfrm>
            <a:off x="914400" y="1524000"/>
            <a:ext cx="7391400" cy="4525963"/>
          </a:xfrm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Automated system for </a:t>
            </a:r>
            <a:r>
              <a:rPr lang="en-US" b="1" u="sng" dirty="0" smtClean="0"/>
              <a:t>the capture, storage, retrieval, analysis, and display </a:t>
            </a:r>
            <a:r>
              <a:rPr lang="en-US" dirty="0" smtClean="0"/>
              <a:t>of spatial data.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sz="1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A GIS can </a:t>
            </a:r>
            <a:r>
              <a:rPr lang="en-US" b="1" u="sng" dirty="0" smtClean="0"/>
              <a:t>manipulate rows and columns of tabular and links it to the spatial features </a:t>
            </a:r>
            <a:r>
              <a:rPr lang="en-US" dirty="0" smtClean="0"/>
              <a:t>it represents.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sz="15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/>
              <a:t>All the features depicted in the GIS have a coordinate system that ties them to a coordinate system of the earth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Knows where it is on the earth’s surface</a:t>
            </a:r>
          </a:p>
          <a:p>
            <a:pPr marL="320040" lvl="1" indent="0" eaLnBrk="1" hangingPunct="1">
              <a:lnSpc>
                <a:spcPct val="90000"/>
              </a:lnSpc>
              <a:buNone/>
              <a:defRPr/>
            </a:pPr>
            <a:endParaRPr lang="en-US" sz="15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dirty="0" smtClean="0"/>
              <a:t>Allows for the </a:t>
            </a:r>
            <a:r>
              <a:rPr lang="en-US" b="1" u="sng" dirty="0" smtClean="0"/>
              <a:t>many layers of different features to be over-laid to form maps</a:t>
            </a:r>
            <a:r>
              <a:rPr lang="en-US" dirty="0" smtClean="0"/>
              <a:t> that can be used to make decisions.</a:t>
            </a:r>
          </a:p>
          <a:p>
            <a:pPr eaLnBrk="1" hangingPunct="1">
              <a:lnSpc>
                <a:spcPct val="90000"/>
              </a:lnSpc>
              <a:defRPr/>
            </a:pPr>
            <a:endParaRPr lang="en-US" sz="3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http://www.earthzine.org/wp-content/uploads/2009/09/scre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519" y="1295400"/>
            <a:ext cx="7010401" cy="4853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28600" y="457200"/>
            <a:ext cx="8610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Geographic Information Systems (GIS)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433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maps.utah.gov/hostagency/hostagency1.php?key=123&amp;url=http://agrc.its.state.ut.us/images/mapimages/Salt_Lake_Tornad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6801"/>
            <a:ext cx="7239000" cy="507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0" y="-11113"/>
            <a:ext cx="6934200" cy="1143001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800" dirty="0" smtClean="0"/>
              <a:t>Large Scale Map</a:t>
            </a:r>
            <a:endParaRPr lang="en-US" sz="4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Map of the Worl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371600"/>
            <a:ext cx="72771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219200" y="191756"/>
            <a:ext cx="6934200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800" dirty="0" smtClean="0"/>
              <a:t>Small Scale Map</a:t>
            </a:r>
            <a:endParaRPr lang="en-US" sz="4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" y="0"/>
            <a:ext cx="8991600" cy="11430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4400" dirty="0" smtClean="0"/>
              <a:t>Map Essentials - Components of a Map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4294967295"/>
          </p:nvPr>
        </p:nvSpPr>
        <p:spPr>
          <a:xfrm>
            <a:off x="685800" y="1295400"/>
            <a:ext cx="8077200" cy="4724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/>
              <a:t>Title</a:t>
            </a:r>
            <a:r>
              <a:rPr lang="en-US" dirty="0" smtClean="0"/>
              <a:t>: short brief summary of map’s contents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/>
              <a:t>Date</a:t>
            </a:r>
            <a:r>
              <a:rPr lang="en-US" dirty="0" smtClean="0"/>
              <a:t>: should be the date of the compilation of the data found on the map.</a:t>
            </a:r>
          </a:p>
          <a:p>
            <a:pPr lvl="1" eaLnBrk="1" hangingPunct="1">
              <a:lnSpc>
                <a:spcPct val="90000"/>
              </a:lnSpc>
              <a:defRPr/>
            </a:pPr>
            <a:r>
              <a:rPr lang="en-US" sz="2400" dirty="0" smtClean="0"/>
              <a:t>Can also be the date of the data found on the map</a:t>
            </a:r>
          </a:p>
          <a:p>
            <a:pPr marL="320040" lvl="1" indent="0" eaLnBrk="1" hangingPunct="1">
              <a:lnSpc>
                <a:spcPct val="90000"/>
              </a:lnSpc>
              <a:buNone/>
              <a:defRPr/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/>
              <a:t>Legend</a:t>
            </a:r>
            <a:r>
              <a:rPr lang="en-US" dirty="0" smtClean="0"/>
              <a:t>: information about the symbols colors, and such used to depict the features of the map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/>
              <a:t>Scale</a:t>
            </a:r>
            <a:r>
              <a:rPr lang="en-US" dirty="0" smtClean="0"/>
              <a:t>: if map is more than a pictogram.  Scale can be either graphic, verbal, for fractional.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 idx="4294967295"/>
          </p:nvPr>
        </p:nvSpPr>
        <p:spPr>
          <a:xfrm>
            <a:off x="141514" y="685800"/>
            <a:ext cx="8991600" cy="71510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sz="4800" dirty="0" smtClean="0"/>
              <a:t>Map </a:t>
            </a:r>
            <a:r>
              <a:rPr lang="en-US" sz="4800" dirty="0" smtClean="0"/>
              <a:t>Essentials – Components of a Map</a:t>
            </a:r>
            <a:endParaRPr lang="en-US" sz="4800" dirty="0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4294967295"/>
          </p:nvPr>
        </p:nvSpPr>
        <p:spPr>
          <a:xfrm>
            <a:off x="762000" y="1371600"/>
            <a:ext cx="7620000" cy="4530725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/>
              <a:t>Direction: a north arrow </a:t>
            </a:r>
            <a:r>
              <a:rPr lang="en-US" dirty="0" smtClean="0"/>
              <a:t>(top of the map, should be north).  If there is a grid, there should still be a north arrow.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/>
              <a:t>Location</a:t>
            </a:r>
            <a:r>
              <a:rPr lang="en-US" b="1" dirty="0" smtClean="0"/>
              <a:t>:</a:t>
            </a:r>
            <a:r>
              <a:rPr lang="en-US" dirty="0" smtClean="0"/>
              <a:t> grid, such as latitude and longitude, to be used to locate features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/>
              <a:t>Data Source</a:t>
            </a:r>
            <a:r>
              <a:rPr lang="en-US" dirty="0" smtClean="0"/>
              <a:t>: source of the data found on the map</a:t>
            </a:r>
          </a:p>
          <a:p>
            <a:pPr marL="0" indent="0" eaLnBrk="1" hangingPunct="1">
              <a:lnSpc>
                <a:spcPct val="90000"/>
              </a:lnSpc>
              <a:buNone/>
              <a:defRPr/>
            </a:pPr>
            <a:endParaRPr lang="en-US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en-US" b="1" u="sng" dirty="0" smtClean="0"/>
              <a:t>Projection type</a:t>
            </a:r>
            <a:r>
              <a:rPr lang="en-US" dirty="0" smtClean="0"/>
              <a:t>: in what projection is the data on the map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grossmont.edu/judd.curran/images/MapElemen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03" y="1752600"/>
            <a:ext cx="8154105" cy="4000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8303" y="76572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Map Essentials - Components of a Map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9000526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766</TotalTime>
  <Words>1362</Words>
  <Application>Microsoft Office PowerPoint</Application>
  <PresentationFormat>On-screen Show (4:3)</PresentationFormat>
  <Paragraphs>214</Paragraphs>
  <Slides>41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43" baseType="lpstr">
      <vt:lpstr>Custom Design</vt:lpstr>
      <vt:lpstr>NewsPrint</vt:lpstr>
      <vt:lpstr>Portraying the Earth</vt:lpstr>
      <vt:lpstr>The Nature of Maps</vt:lpstr>
      <vt:lpstr>Map Scale</vt:lpstr>
      <vt:lpstr>Large Scale and Small Scale </vt:lpstr>
      <vt:lpstr>Large Scale Map</vt:lpstr>
      <vt:lpstr>Small Scale Map</vt:lpstr>
      <vt:lpstr>Map Essentials - Components of a Map</vt:lpstr>
      <vt:lpstr>Map Essentials – Components of a Map</vt:lpstr>
      <vt:lpstr>PowerPoint Presentation</vt:lpstr>
      <vt:lpstr>Globes</vt:lpstr>
      <vt:lpstr>PowerPoint Presentation</vt:lpstr>
      <vt:lpstr>Map Projections</vt:lpstr>
      <vt:lpstr>PowerPoint Presentation</vt:lpstr>
      <vt:lpstr>PowerPoint Presentation</vt:lpstr>
      <vt:lpstr>Equivalence versus Conformity</vt:lpstr>
      <vt:lpstr>PowerPoint Presentation</vt:lpstr>
      <vt:lpstr>Equivalence versus Conformity</vt:lpstr>
      <vt:lpstr>PowerPoint Presentation</vt:lpstr>
      <vt:lpstr>Projections</vt:lpstr>
      <vt:lpstr>PowerPoint Presentation</vt:lpstr>
      <vt:lpstr>Projections</vt:lpstr>
      <vt:lpstr>PowerPoint Presentation</vt:lpstr>
      <vt:lpstr>Projections</vt:lpstr>
      <vt:lpstr>PowerPoint Presentation</vt:lpstr>
      <vt:lpstr>Funky Projections</vt:lpstr>
      <vt:lpstr>PowerPoint Presentation</vt:lpstr>
      <vt:lpstr>PowerPoint Presentation</vt:lpstr>
      <vt:lpstr>Computer Cartography</vt:lpstr>
      <vt:lpstr>Isolines</vt:lpstr>
      <vt:lpstr>Characteristics of Isolines</vt:lpstr>
      <vt:lpstr>PowerPoint Presentation</vt:lpstr>
      <vt:lpstr>Global Positioning System (GPS)</vt:lpstr>
      <vt:lpstr>PowerPoint Presentation</vt:lpstr>
      <vt:lpstr>  Remote Sensing</vt:lpstr>
      <vt:lpstr>PowerPoint Presentation</vt:lpstr>
      <vt:lpstr>Multi-spectral Remote Sensing</vt:lpstr>
      <vt:lpstr>PowerPoint Presentation</vt:lpstr>
      <vt:lpstr>Imagery</vt:lpstr>
      <vt:lpstr>PowerPoint Presentation</vt:lpstr>
      <vt:lpstr>Geographic Information Systems (GIS)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Portraying the Earth</dc:title>
  <dc:creator>Cindy Clark</dc:creator>
  <cp:lastModifiedBy>Cindy Clark</cp:lastModifiedBy>
  <cp:revision>88</cp:revision>
  <dcterms:created xsi:type="dcterms:W3CDTF">2007-09-03T15:50:30Z</dcterms:created>
  <dcterms:modified xsi:type="dcterms:W3CDTF">2014-09-07T17:00:09Z</dcterms:modified>
</cp:coreProperties>
</file>